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17" r:id="rId2"/>
    <p:sldMasterId id="2147483731" r:id="rId3"/>
    <p:sldMasterId id="2147483745" r:id="rId4"/>
  </p:sldMasterIdLst>
  <p:notesMasterIdLst>
    <p:notesMasterId r:id="rId40"/>
  </p:notesMasterIdLst>
  <p:sldIdLst>
    <p:sldId id="420" r:id="rId5"/>
    <p:sldId id="426" r:id="rId6"/>
    <p:sldId id="427" r:id="rId7"/>
    <p:sldId id="403" r:id="rId8"/>
    <p:sldId id="404" r:id="rId9"/>
    <p:sldId id="405" r:id="rId10"/>
    <p:sldId id="391" r:id="rId11"/>
    <p:sldId id="392" r:id="rId12"/>
    <p:sldId id="406" r:id="rId13"/>
    <p:sldId id="394" r:id="rId14"/>
    <p:sldId id="397" r:id="rId15"/>
    <p:sldId id="398" r:id="rId16"/>
    <p:sldId id="418" r:id="rId17"/>
    <p:sldId id="410" r:id="rId18"/>
    <p:sldId id="415" r:id="rId19"/>
    <p:sldId id="416" r:id="rId20"/>
    <p:sldId id="417" r:id="rId21"/>
    <p:sldId id="407" r:id="rId22"/>
    <p:sldId id="408" r:id="rId23"/>
    <p:sldId id="401" r:id="rId24"/>
    <p:sldId id="271" r:id="rId25"/>
    <p:sldId id="291" r:id="rId26"/>
    <p:sldId id="285" r:id="rId27"/>
    <p:sldId id="316" r:id="rId28"/>
    <p:sldId id="284" r:id="rId29"/>
    <p:sldId id="402" r:id="rId30"/>
    <p:sldId id="395" r:id="rId31"/>
    <p:sldId id="413" r:id="rId32"/>
    <p:sldId id="419" r:id="rId33"/>
    <p:sldId id="414" r:id="rId34"/>
    <p:sldId id="396" r:id="rId35"/>
    <p:sldId id="422" r:id="rId36"/>
    <p:sldId id="421" r:id="rId37"/>
    <p:sldId id="425" r:id="rId38"/>
    <p:sldId id="423" r:id="rId3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nn Oosthuis" initials="BO" lastIdx="1" clrIdx="0">
    <p:extLst>
      <p:ext uri="{19B8F6BF-5375-455C-9EA6-DF929625EA0E}">
        <p15:presenceInfo xmlns:p15="http://schemas.microsoft.com/office/powerpoint/2012/main" userId="S-1-5-21-1960860083-1561871873-1850952788-453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258"/>
    <a:srgbClr val="C3B57B"/>
    <a:srgbClr val="D9D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7" autoAdjust="0"/>
    <p:restoredTop sz="86464" autoAdjust="0"/>
  </p:normalViewPr>
  <p:slideViewPr>
    <p:cSldViewPr snapToGrid="0">
      <p:cViewPr varScale="1">
        <p:scale>
          <a:sx n="91" d="100"/>
          <a:sy n="91" d="100"/>
        </p:scale>
        <p:origin x="111" y="45"/>
      </p:cViewPr>
      <p:guideLst/>
    </p:cSldViewPr>
  </p:slideViewPr>
  <p:notesTextViewPr>
    <p:cViewPr>
      <p:scale>
        <a:sx n="3" d="2"/>
        <a:sy n="3" d="2"/>
      </p:scale>
      <p:origin x="0" y="0"/>
    </p:cViewPr>
  </p:notesTextViewPr>
  <p:notesViewPr>
    <p:cSldViewPr snapToGrid="0">
      <p:cViewPr varScale="1">
        <p:scale>
          <a:sx n="86" d="100"/>
          <a:sy n="86" d="100"/>
        </p:scale>
        <p:origin x="292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cmpd="sng" algn="ctr">
              <a:solidFill>
                <a:srgbClr val="B3A258"/>
              </a:solidFill>
              <a:round/>
            </a:ln>
            <a:effectLst/>
          </c:spPr>
          <c:marker>
            <c:symbol val="circle"/>
            <c:size val="17"/>
            <c:spPr>
              <a:solidFill>
                <a:schemeClr val="lt1"/>
              </a:solidFill>
              <a:ln>
                <a:noFill/>
              </a:ln>
              <a:effectLst/>
            </c:spPr>
          </c:marker>
          <c:dLbls>
            <c:spPr>
              <a:noFill/>
              <a:ln>
                <a:solidFill>
                  <a:schemeClr val="bg1"/>
                </a:solidFill>
              </a:ln>
              <a:effectLst/>
            </c:spPr>
            <c:txPr>
              <a:bodyPr rot="0" spcFirstLastPara="1" vertOverflow="ellipsis" vert="horz" wrap="square" anchor="ctr" anchorCtr="1"/>
              <a:lstStyle/>
              <a:p>
                <a:pPr>
                  <a:defRPr sz="900" b="1" i="0" u="none" strike="noStrike" kern="1200" baseline="0">
                    <a:solidFill>
                      <a:srgbClr val="B3A258"/>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Sheet1!$B$2:$B$8</c:f>
              <c:numCache>
                <c:formatCode>mmm\-yy</c:formatCode>
                <c:ptCount val="7"/>
                <c:pt idx="0">
                  <c:v>42338</c:v>
                </c:pt>
                <c:pt idx="1">
                  <c:v>42369</c:v>
                </c:pt>
                <c:pt idx="2">
                  <c:v>42400</c:v>
                </c:pt>
                <c:pt idx="3">
                  <c:v>42429</c:v>
                </c:pt>
                <c:pt idx="4">
                  <c:v>42460</c:v>
                </c:pt>
                <c:pt idx="5">
                  <c:v>42490</c:v>
                </c:pt>
                <c:pt idx="6">
                  <c:v>42521</c:v>
                </c:pt>
              </c:numCache>
            </c:numRef>
          </c:cat>
          <c:val>
            <c:numRef>
              <c:f>Sheet1!$C$2:$C$8</c:f>
              <c:numCache>
                <c:formatCode>General</c:formatCode>
                <c:ptCount val="7"/>
                <c:pt idx="0">
                  <c:v>44</c:v>
                </c:pt>
                <c:pt idx="1">
                  <c:v>94</c:v>
                </c:pt>
                <c:pt idx="2">
                  <c:v>94</c:v>
                </c:pt>
                <c:pt idx="3">
                  <c:v>141</c:v>
                </c:pt>
                <c:pt idx="4">
                  <c:v>282</c:v>
                </c:pt>
                <c:pt idx="5">
                  <c:v>439</c:v>
                </c:pt>
                <c:pt idx="6">
                  <c:v>465</c:v>
                </c:pt>
              </c:numCache>
            </c:numRef>
          </c:val>
          <c:smooth val="0"/>
          <c:extLst>
            <c:ext xmlns:c16="http://schemas.microsoft.com/office/drawing/2014/chart" uri="{C3380CC4-5D6E-409C-BE32-E72D297353CC}">
              <c16:uniqueId val="{00000000-AD14-4510-BDCF-084CA8617794}"/>
            </c:ext>
          </c:extLst>
        </c:ser>
        <c:dLbls>
          <c:dLblPos val="ctr"/>
          <c:showLegendKey val="0"/>
          <c:showVal val="1"/>
          <c:showCatName val="0"/>
          <c:showSerName val="0"/>
          <c:showPercent val="0"/>
          <c:showBubbleSize val="0"/>
        </c:dLbls>
        <c:marker val="1"/>
        <c:smooth val="0"/>
        <c:axId val="341248128"/>
        <c:axId val="341248520"/>
      </c:lineChart>
      <c:dateAx>
        <c:axId val="341248128"/>
        <c:scaling>
          <c:orientation val="minMax"/>
        </c:scaling>
        <c:delete val="0"/>
        <c:axPos val="b"/>
        <c:numFmt formatCode="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341248520"/>
        <c:crosses val="autoZero"/>
        <c:auto val="1"/>
        <c:lblOffset val="100"/>
        <c:baseTimeUnit val="months"/>
      </c:dateAx>
      <c:valAx>
        <c:axId val="341248520"/>
        <c:scaling>
          <c:orientation val="minMax"/>
        </c:scaling>
        <c:delete val="1"/>
        <c:axPos val="l"/>
        <c:numFmt formatCode="General" sourceLinked="1"/>
        <c:majorTickMark val="none"/>
        <c:minorTickMark val="none"/>
        <c:tickLblPos val="nextTo"/>
        <c:crossAx val="341248128"/>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bg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1" i="0" u="none" strike="noStrike" kern="1200" cap="all" baseline="0">
                <a:solidFill>
                  <a:srgbClr val="B3A258"/>
                </a:solidFill>
                <a:latin typeface="Arial"/>
                <a:ea typeface="+mn-ea"/>
                <a:cs typeface="+mn-cs"/>
              </a:defRPr>
            </a:pPr>
            <a:r>
              <a:rPr lang="en-US" sz="1800" kern="1200">
                <a:solidFill>
                  <a:srgbClr val="B3A258"/>
                </a:solidFill>
                <a:latin typeface="Arial"/>
                <a:ea typeface="+mn-ea"/>
                <a:cs typeface="+mn-cs"/>
              </a:rPr>
              <a:t>Satisfaction Rating</a:t>
            </a:r>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2"/>
          <c:dPt>
            <c:idx val="0"/>
            <c:bubble3D val="0"/>
            <c:spPr>
              <a:solidFill>
                <a:srgbClr val="B3A258"/>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D8E5-4DFB-B9E5-D00778DE8887}"/>
              </c:ext>
            </c:extLst>
          </c:dPt>
          <c:dPt>
            <c:idx val="1"/>
            <c:bubble3D val="0"/>
            <c:spPr>
              <a:solidFill>
                <a:srgbClr val="C3B57B"/>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D8E5-4DFB-B9E5-D00778DE8887}"/>
              </c:ext>
            </c:extLst>
          </c:dPt>
          <c:dPt>
            <c:idx val="2"/>
            <c:bubble3D val="0"/>
            <c:spPr>
              <a:solidFill>
                <a:srgbClr val="D9D0AB"/>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D8E5-4DFB-B9E5-D00778DE8887}"/>
              </c:ext>
            </c:extLst>
          </c:dPt>
          <c:dLbls>
            <c:dLbl>
              <c:idx val="0"/>
              <c:layout>
                <c:manualLayout>
                  <c:x val="-6.8184900530613201E-3"/>
                  <c:y val="-0.33632118029261948"/>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E5-4DFB-B9E5-D00778DE8887}"/>
                </c:ext>
              </c:extLst>
            </c:dLbl>
            <c:dLbl>
              <c:idx val="2"/>
              <c:layout>
                <c:manualLayout>
                  <c:x val="9.9215232717076413E-2"/>
                  <c:y val="-7.2410367226041503E-3"/>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8E5-4DFB-B9E5-D00778DE888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[report1463028814957.xlsb]report1463028814957!$F$255:$F$257</c:f>
              <c:strCache>
                <c:ptCount val="3"/>
                <c:pt idx="0">
                  <c:v>Very Satisfied</c:v>
                </c:pt>
                <c:pt idx="1">
                  <c:v>Satisfied</c:v>
                </c:pt>
                <c:pt idx="2">
                  <c:v>Unsatisfied</c:v>
                </c:pt>
              </c:strCache>
            </c:strRef>
          </c:cat>
          <c:val>
            <c:numRef>
              <c:f>[report1463028814957.xlsb]report1463028814957!$G$255:$G$257</c:f>
              <c:numCache>
                <c:formatCode>General</c:formatCode>
                <c:ptCount val="3"/>
                <c:pt idx="0">
                  <c:v>21</c:v>
                </c:pt>
                <c:pt idx="1">
                  <c:v>12</c:v>
                </c:pt>
                <c:pt idx="2">
                  <c:v>2</c:v>
                </c:pt>
              </c:numCache>
            </c:numRef>
          </c:val>
          <c:extLst>
            <c:ext xmlns:c16="http://schemas.microsoft.com/office/drawing/2014/chart" uri="{C3380CC4-5D6E-409C-BE32-E72D297353CC}">
              <c16:uniqueId val="{00000006-D8E5-4DFB-B9E5-D00778DE8887}"/>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B8A18FF-E7BC-4F67-8916-A1D91788421D}" type="datetimeFigureOut">
              <a:rPr lang="en-US"/>
              <a:t>7/20/2017</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E0E1400-35C8-488C-9CC6-EB530C5DB1D1}" type="slidenum">
              <a:rPr lang="en-US"/>
              <a:t>‹#›</a:t>
            </a:fld>
            <a:endParaRPr lang="en-US"/>
          </a:p>
        </p:txBody>
      </p:sp>
    </p:spTree>
    <p:extLst>
      <p:ext uri="{BB962C8B-B14F-4D97-AF65-F5344CB8AC3E}">
        <p14:creationId xmlns:p14="http://schemas.microsoft.com/office/powerpoint/2010/main" val="233774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195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400" dirty="0"/>
          </a:p>
        </p:txBody>
      </p:sp>
    </p:spTree>
    <p:extLst>
      <p:ext uri="{BB962C8B-B14F-4D97-AF65-F5344CB8AC3E}">
        <p14:creationId xmlns:p14="http://schemas.microsoft.com/office/powerpoint/2010/main" val="11940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xfrm>
            <a:off x="407988" y="696913"/>
            <a:ext cx="6194425" cy="3486150"/>
          </a:xfrm>
          <a:prstGeom prst="rect">
            <a:avLst/>
          </a:prstGeom>
        </p:spPr>
        <p:txBody>
          <a:bodyPr/>
          <a:lstStyle/>
          <a:p>
            <a:pPr lvl="0"/>
            <a:endParaRPr/>
          </a:p>
        </p:txBody>
      </p:sp>
      <p:sp>
        <p:nvSpPr>
          <p:cNvPr id="606" name="Shape 606"/>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Specialize in SF only, Enterprise comes, high growth, repeat customers, double sales every year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One of the largest SF partners in Asia (ex Japan, Korea)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Platinum Cloud Partner </a:t>
            </a:r>
            <a:r>
              <a:rPr lang="en-US" sz="2900" spc="-86" baseline="0" dirty="0">
                <a:sym typeface="Wingdings"/>
              </a:rPr>
              <a:t> less than 15 partners world wide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sym typeface="Wingdings"/>
              </a:rPr>
              <a:t>Extended office in San Francisco – consulting for Google currently</a:t>
            </a:r>
            <a:r>
              <a:rPr lang="en-US" sz="2900" spc="-86" baseline="0" dirty="0"/>
              <a:t> </a:t>
            </a:r>
            <a:endParaRPr lang="en-US" sz="2900" spc="-86"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dirty="0"/>
              <a:t>Over</a:t>
            </a:r>
            <a:r>
              <a:rPr lang="en-US" sz="2900" spc="-86" baseline="0" dirty="0"/>
              <a:t> 50 consultants focus only on Salesforce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Expecting to reach 100 consultants in 2016</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In TH – implement for SCB, </a:t>
            </a:r>
            <a:r>
              <a:rPr lang="en-US" sz="2900" spc="-86" baseline="0" dirty="0" err="1"/>
              <a:t>Kbank</a:t>
            </a:r>
            <a:r>
              <a:rPr lang="en-US" sz="2900" spc="-86" baseline="0" dirty="0"/>
              <a:t>, KTB, </a:t>
            </a:r>
            <a:r>
              <a:rPr lang="en-US" sz="2900" spc="-86" baseline="0" dirty="0" err="1"/>
              <a:t>Thanachart</a:t>
            </a:r>
            <a:r>
              <a:rPr lang="en-US" sz="2900" spc="-86" baseline="0" dirty="0"/>
              <a:t>, SCCC, Jack Chia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ISV – Independent Software Vendor – build on the Salesforce platform (Integra8t)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endParaRPr sz="2900" spc="-86" dirty="0"/>
          </a:p>
        </p:txBody>
      </p:sp>
    </p:spTree>
    <p:extLst>
      <p:ext uri="{BB962C8B-B14F-4D97-AF65-F5344CB8AC3E}">
        <p14:creationId xmlns:p14="http://schemas.microsoft.com/office/powerpoint/2010/main" val="339276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21</a:t>
            </a:fld>
            <a:endParaRPr lang="en-US"/>
          </a:p>
        </p:txBody>
      </p:sp>
    </p:spTree>
    <p:extLst>
      <p:ext uri="{BB962C8B-B14F-4D97-AF65-F5344CB8AC3E}">
        <p14:creationId xmlns:p14="http://schemas.microsoft.com/office/powerpoint/2010/main" val="65768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E1400-35C8-488C-9CC6-EB530C5DB1D1}" type="slidenum">
              <a:rPr lang="en-US" smtClean="0"/>
              <a:t>22</a:t>
            </a:fld>
            <a:endParaRPr lang="en-US"/>
          </a:p>
        </p:txBody>
      </p:sp>
    </p:spTree>
    <p:extLst>
      <p:ext uri="{BB962C8B-B14F-4D97-AF65-F5344CB8AC3E}">
        <p14:creationId xmlns:p14="http://schemas.microsoft.com/office/powerpoint/2010/main" val="146805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23</a:t>
            </a:fld>
            <a:endParaRPr lang="en-US"/>
          </a:p>
        </p:txBody>
      </p:sp>
    </p:spTree>
    <p:extLst>
      <p:ext uri="{BB962C8B-B14F-4D97-AF65-F5344CB8AC3E}">
        <p14:creationId xmlns:p14="http://schemas.microsoft.com/office/powerpoint/2010/main" val="260875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24</a:t>
            </a:fld>
            <a:endParaRPr lang="en-US"/>
          </a:p>
        </p:txBody>
      </p:sp>
    </p:spTree>
    <p:extLst>
      <p:ext uri="{BB962C8B-B14F-4D97-AF65-F5344CB8AC3E}">
        <p14:creationId xmlns:p14="http://schemas.microsoft.com/office/powerpoint/2010/main" val="659567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E1400-35C8-488C-9CC6-EB530C5DB1D1}" type="slidenum">
              <a:rPr lang="en-US" smtClean="0"/>
              <a:t>25</a:t>
            </a:fld>
            <a:endParaRPr lang="en-US"/>
          </a:p>
        </p:txBody>
      </p:sp>
    </p:spTree>
    <p:extLst>
      <p:ext uri="{BB962C8B-B14F-4D97-AF65-F5344CB8AC3E}">
        <p14:creationId xmlns:p14="http://schemas.microsoft.com/office/powerpoint/2010/main" val="261700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Shape 23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2389" name="Shape 2389"/>
          <p:cNvSpPr txBox="1">
            <a:spLocks noGrp="1"/>
          </p:cNvSpPr>
          <p:nvPr>
            <p:ph type="body" idx="1"/>
          </p:nvPr>
        </p:nvSpPr>
        <p:spPr>
          <a:xfrm>
            <a:off x="407987" y="4416425"/>
            <a:ext cx="6194425" cy="4183063"/>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Arial"/>
              <a:buNone/>
            </a:pPr>
            <a:endParaRPr sz="1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7465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Shape 2388"/>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2389" name="Shape 2389"/>
          <p:cNvSpPr txBox="1">
            <a:spLocks noGrp="1"/>
          </p:cNvSpPr>
          <p:nvPr>
            <p:ph type="body" idx="1"/>
          </p:nvPr>
        </p:nvSpPr>
        <p:spPr>
          <a:xfrm>
            <a:off x="407987" y="4416425"/>
            <a:ext cx="6194425" cy="4183063"/>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20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613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99701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6855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ADBCC-6199-420C-9E7F-09482503C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2000" cy="6856214"/>
          </a:xfrm>
          <a:prstGeom prst="rect">
            <a:avLst/>
          </a:prstGeom>
        </p:spPr>
      </p:pic>
    </p:spTree>
    <p:extLst>
      <p:ext uri="{BB962C8B-B14F-4D97-AF65-F5344CB8AC3E}">
        <p14:creationId xmlns:p14="http://schemas.microsoft.com/office/powerpoint/2010/main" val="23576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er_Hero_A">
    <p:bg>
      <p:bgRef idx="1001">
        <a:schemeClr val="bg1"/>
      </p:bgRef>
    </p:bg>
    <p:spTree>
      <p:nvGrpSpPr>
        <p:cNvPr id="1" name="Shape 188"/>
        <p:cNvGrpSpPr/>
        <p:nvPr/>
      </p:nvGrpSpPr>
      <p:grpSpPr>
        <a:xfrm>
          <a:off x="0" y="0"/>
          <a:ext cx="0" cy="0"/>
          <a:chOff x="0" y="0"/>
          <a:chExt cx="0" cy="0"/>
        </a:xfrm>
      </p:grpSpPr>
      <p:pic>
        <p:nvPicPr>
          <p:cNvPr id="190" name="Shape 190" descr="C:\Users\andrew\Desktop\dryfgudf.png"/>
          <p:cNvPicPr preferRelativeResize="0"/>
          <p:nvPr/>
        </p:nvPicPr>
        <p:blipFill rotWithShape="1">
          <a:blip r:embed="rId2">
            <a:alphaModFix/>
          </a:blip>
          <a:srcRect l="10980" t="37216" r="16207" b="9538"/>
          <a:stretch/>
        </p:blipFill>
        <p:spPr>
          <a:xfrm>
            <a:off x="0" y="3279228"/>
            <a:ext cx="12199683" cy="3578772"/>
          </a:xfrm>
          <a:prstGeom prst="rect">
            <a:avLst/>
          </a:prstGeom>
          <a:noFill/>
          <a:ln>
            <a:noFill/>
          </a:ln>
        </p:spPr>
      </p:pic>
      <p:sp>
        <p:nvSpPr>
          <p:cNvPr id="191" name="Shape 191"/>
          <p:cNvSpPr/>
          <p:nvPr/>
        </p:nvSpPr>
        <p:spPr>
          <a:xfrm>
            <a:off x="-4187" y="3796867"/>
            <a:ext cx="12196186" cy="3061132"/>
          </a:xfrm>
          <a:prstGeom prst="rect">
            <a:avLst/>
          </a:prstGeom>
          <a:solidFill>
            <a:schemeClr val="lt1"/>
          </a:solidFill>
          <a:ln>
            <a:noFill/>
          </a:ln>
        </p:spPr>
        <p:txBody>
          <a:bodyPr lIns="91425" tIns="45700" rIns="91425" bIns="45700" anchor="ctr" anchorCtr="0">
            <a:noAutofit/>
          </a:bodyPr>
          <a:lstStyle/>
          <a:p>
            <a:pPr algn="ctr"/>
            <a:endParaRPr sz="1800">
              <a:solidFill>
                <a:srgbClr val="FFFFFF"/>
              </a:solidFill>
            </a:endParaRPr>
          </a:p>
        </p:txBody>
      </p:sp>
      <p:sp>
        <p:nvSpPr>
          <p:cNvPr id="192" name="Shape 192"/>
          <p:cNvSpPr txBox="1">
            <a:spLocks noGrp="1"/>
          </p:cNvSpPr>
          <p:nvPr>
            <p:ph type="body" idx="2"/>
          </p:nvPr>
        </p:nvSpPr>
        <p:spPr>
          <a:xfrm>
            <a:off x="348909" y="4719144"/>
            <a:ext cx="11638109" cy="1472738"/>
          </a:xfrm>
          <a:prstGeom prst="rect">
            <a:avLst/>
          </a:prstGeom>
          <a:noFill/>
          <a:ln>
            <a:noFill/>
          </a:ln>
        </p:spPr>
        <p:txBody>
          <a:bodyPr lIns="91425" tIns="91425" rIns="91425" bIns="91425" anchor="t" anchorCtr="0"/>
          <a:lstStyle>
            <a:lvl1pPr marL="0" marR="0" lvl="0" indent="0" algn="l" rtl="0">
              <a:lnSpc>
                <a:spcPct val="90000"/>
              </a:lnSpc>
              <a:spcBef>
                <a:spcPts val="800"/>
              </a:spcBef>
              <a:spcAft>
                <a:spcPts val="600"/>
              </a:spcAft>
              <a:buClr>
                <a:srgbClr val="7F7F7F"/>
              </a:buClr>
              <a:buFont typeface="Arial"/>
              <a:buNone/>
              <a:defRPr sz="2000" b="0" i="0" u="none" strike="noStrike" cap="none">
                <a:solidFill>
                  <a:srgbClr val="7C868D"/>
                </a:solidFill>
                <a:latin typeface="Arial"/>
                <a:ea typeface="Arial"/>
                <a:cs typeface="Arial"/>
                <a:sym typeface="Arial"/>
              </a:defRPr>
            </a:lvl1pPr>
            <a:lvl2pPr marL="230188" marR="0" lvl="1" indent="-115888"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76200" algn="l" rtl="0">
              <a:lnSpc>
                <a:spcPct val="90000"/>
              </a:lnSpc>
              <a:spcBef>
                <a:spcPts val="300"/>
              </a:spcBef>
              <a:spcAft>
                <a:spcPts val="600"/>
              </a:spcAft>
              <a:buClr>
                <a:srgbClr val="7F7F7F"/>
              </a:buClr>
              <a:buSzPct val="100000"/>
              <a:buFont typeface="Arial"/>
              <a:buChar char="​"/>
              <a:defRPr sz="1400" b="0" i="0" u="none" strike="noStrike" cap="none">
                <a:solidFill>
                  <a:schemeClr val="dk2"/>
                </a:solidFill>
                <a:latin typeface="Arial"/>
                <a:ea typeface="Arial"/>
                <a:cs typeface="Arial"/>
                <a:sym typeface="Arial"/>
              </a:defRPr>
            </a:lvl4pPr>
            <a:lvl5pPr marL="520700" marR="0" lvl="4" indent="-88900" algn="l" rtl="0">
              <a:lnSpc>
                <a:spcPct val="90000"/>
              </a:lnSpc>
              <a:spcBef>
                <a:spcPts val="300"/>
              </a:spcBef>
              <a:spcAft>
                <a:spcPts val="600"/>
              </a:spcAft>
              <a:buClr>
                <a:srgbClr val="7F7F7F"/>
              </a:buClr>
              <a:buSzPct val="100000"/>
              <a:buFont typeface="Arial"/>
              <a:buChar char="​"/>
              <a:defRPr sz="14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title"/>
          </p:nvPr>
        </p:nvSpPr>
        <p:spPr>
          <a:xfrm>
            <a:off x="346478" y="3655260"/>
            <a:ext cx="11477811" cy="854252"/>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194" name="Shape 194"/>
          <p:cNvSpPr txBox="1">
            <a:spLocks noGrp="1"/>
          </p:cNvSpPr>
          <p:nvPr>
            <p:ph type="body" idx="3"/>
          </p:nvPr>
        </p:nvSpPr>
        <p:spPr>
          <a:xfrm>
            <a:off x="360457" y="2183060"/>
            <a:ext cx="7686821" cy="319274"/>
          </a:xfrm>
          <a:prstGeom prst="rect">
            <a:avLst/>
          </a:prstGeom>
          <a:noFill/>
          <a:ln>
            <a:noFill/>
          </a:ln>
        </p:spPr>
        <p:txBody>
          <a:bodyPr lIns="91425" tIns="91425" rIns="91425" bIns="91425" anchor="b" anchorCtr="0"/>
          <a:lstStyle>
            <a:lvl1pPr marL="0" marR="0" lvl="0" indent="0" algn="l" rtl="0">
              <a:lnSpc>
                <a:spcPct val="90000"/>
              </a:lnSpc>
              <a:spcBef>
                <a:spcPts val="400"/>
              </a:spcBef>
              <a:spcAft>
                <a:spcPts val="600"/>
              </a:spcAft>
              <a:buClr>
                <a:srgbClr val="7F7F7F"/>
              </a:buClr>
              <a:buFont typeface="Arial"/>
              <a:buNone/>
              <a:defRPr sz="1400" b="0" i="0" u="none" strike="noStrike" cap="none">
                <a:solidFill>
                  <a:schemeClr val="lt1"/>
                </a:solidFill>
                <a:latin typeface="Arial"/>
                <a:ea typeface="Arial"/>
                <a:cs typeface="Arial"/>
                <a:sym typeface="Arial"/>
              </a:defRPr>
            </a:lvl1pPr>
            <a:lvl2pPr marL="231775" marR="0" lvl="1" indent="-117475"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88900" algn="l" rtl="0">
              <a:lnSpc>
                <a:spcPct val="90000"/>
              </a:lnSpc>
              <a:spcBef>
                <a:spcPts val="300"/>
              </a:spcBef>
              <a:spcAft>
                <a:spcPts val="600"/>
              </a:spcAft>
              <a:buClr>
                <a:srgbClr val="7F7F7F"/>
              </a:buClr>
              <a:buSzPct val="100000"/>
              <a:buFont typeface="Arial"/>
              <a:buChar char="​"/>
              <a:defRPr sz="1600" b="0" i="0" u="none" strike="noStrike" cap="none">
                <a:solidFill>
                  <a:schemeClr val="dk2"/>
                </a:solidFill>
                <a:latin typeface="Arial"/>
                <a:ea typeface="Arial"/>
                <a:cs typeface="Arial"/>
                <a:sym typeface="Arial"/>
              </a:defRPr>
            </a:lvl4pPr>
            <a:lvl5pPr marL="520700" marR="0" lvl="4" indent="-114300" algn="l" rtl="0">
              <a:lnSpc>
                <a:spcPct val="90000"/>
              </a:lnSpc>
              <a:spcBef>
                <a:spcPts val="300"/>
              </a:spcBef>
              <a:spcAft>
                <a:spcPts val="600"/>
              </a:spcAft>
              <a:buClr>
                <a:srgbClr val="7F7F7F"/>
              </a:buClr>
              <a:buSzPct val="100000"/>
              <a:buFont typeface="Arial"/>
              <a:buChar char="​"/>
              <a:defRPr sz="10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8" name="Shape 198"/>
          <p:cNvSpPr txBox="1">
            <a:spLocks noGrp="1"/>
          </p:cNvSpPr>
          <p:nvPr>
            <p:ph type="ftr" idx="11"/>
          </p:nvPr>
        </p:nvSpPr>
        <p:spPr>
          <a:xfrm>
            <a:off x="333815" y="6270900"/>
            <a:ext cx="10739714" cy="42838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solidFill>
                <a:srgbClr val="262626"/>
              </a:solidFill>
            </a:endParaRPr>
          </a:p>
        </p:txBody>
      </p:sp>
      <p:sp>
        <p:nvSpPr>
          <p:cNvPr id="199" name="Shape 199"/>
          <p:cNvSpPr>
            <a:spLocks noGrp="1"/>
          </p:cNvSpPr>
          <p:nvPr>
            <p:ph type="pic" idx="4"/>
          </p:nvPr>
        </p:nvSpPr>
        <p:spPr>
          <a:xfrm>
            <a:off x="348909" y="2803714"/>
            <a:ext cx="2100995" cy="1169987"/>
          </a:xfrm>
          <a:prstGeom prst="rect">
            <a:avLst/>
          </a:prstGeom>
          <a:solidFill>
            <a:schemeClr val="lt1"/>
          </a:solidFill>
          <a:ln>
            <a:noFill/>
          </a:ln>
          <a:effectLst>
            <a:outerShdw blurRad="50799" dist="38100" dir="2700000" algn="tl" rotWithShape="0">
              <a:srgbClr val="000000">
                <a:alpha val="40000"/>
              </a:srgbClr>
            </a:outerShdw>
          </a:effectLst>
        </p:spPr>
        <p:txBody>
          <a:bodyPr lIns="91425" tIns="91425" rIns="91425" bIns="91425" anchor="ctr" anchorCtr="0"/>
          <a:lstStyle>
            <a:lvl1pPr marL="0" marR="0" lvl="0" indent="0" algn="ctr" rtl="0">
              <a:lnSpc>
                <a:spcPct val="90000"/>
              </a:lnSpc>
              <a:spcBef>
                <a:spcPts val="400"/>
              </a:spcBef>
              <a:spcAft>
                <a:spcPts val="600"/>
              </a:spcAft>
              <a:buClr>
                <a:srgbClr val="7F7F7F"/>
              </a:buClr>
              <a:buFont typeface="Arial"/>
              <a:buNone/>
              <a:defRPr sz="2000" b="0" i="0" u="none" strike="noStrike" cap="none">
                <a:solidFill>
                  <a:srgbClr val="7C868D"/>
                </a:solidFill>
                <a:latin typeface="Arial"/>
                <a:ea typeface="Arial"/>
                <a:cs typeface="Arial"/>
                <a:sym typeface="Arial"/>
              </a:defRPr>
            </a:lvl1pPr>
            <a:lvl2pPr marL="231775" marR="0" lvl="1" indent="-117475"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88900" algn="l" rtl="0">
              <a:lnSpc>
                <a:spcPct val="90000"/>
              </a:lnSpc>
              <a:spcBef>
                <a:spcPts val="300"/>
              </a:spcBef>
              <a:spcAft>
                <a:spcPts val="600"/>
              </a:spcAft>
              <a:buClr>
                <a:srgbClr val="7F7F7F"/>
              </a:buClr>
              <a:buSzPct val="100000"/>
              <a:buFont typeface="Arial"/>
              <a:buChar char="​"/>
              <a:defRPr sz="1600" b="0" i="0" u="none" strike="noStrike" cap="none">
                <a:solidFill>
                  <a:schemeClr val="dk2"/>
                </a:solidFill>
                <a:latin typeface="Arial"/>
                <a:ea typeface="Arial"/>
                <a:cs typeface="Arial"/>
                <a:sym typeface="Arial"/>
              </a:defRPr>
            </a:lvl4pPr>
            <a:lvl5pPr marL="520700" marR="0" lvl="4" indent="-114300" algn="l" rtl="0">
              <a:lnSpc>
                <a:spcPct val="90000"/>
              </a:lnSpc>
              <a:spcBef>
                <a:spcPts val="300"/>
              </a:spcBef>
              <a:spcAft>
                <a:spcPts val="600"/>
              </a:spcAft>
              <a:buClr>
                <a:srgbClr val="7F7F7F"/>
              </a:buClr>
              <a:buSzPct val="100000"/>
              <a:buFont typeface="Arial"/>
              <a:buChar char="​"/>
              <a:defRPr sz="10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23426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1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5" y="-1"/>
            <a:ext cx="12197035"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lIns="365760" tIns="0" rIns="5029200" bIns="1554480" anchor="b">
            <a:noAutofit/>
          </a:bodyPr>
          <a:lstStyle>
            <a:lvl1pPr marL="228600" indent="-228600">
              <a:lnSpc>
                <a:spcPct val="100000"/>
              </a:lnSpc>
              <a:spcBef>
                <a:spcPts val="0"/>
              </a:spcBef>
              <a:buNone/>
              <a:defRPr sz="3600" b="1" spc="0" baseline="0">
                <a:solidFill>
                  <a:schemeClr val="bg1"/>
                </a:solidFill>
                <a:latin typeface="+mj-lt"/>
              </a:defRPr>
            </a:lvl1pPr>
          </a:lstStyle>
          <a:p>
            <a:pPr lvl="0"/>
            <a:r>
              <a:rPr lang="en-US" dirty="0"/>
              <a:t>“Quote and/or section header placed here (Send image to back of transparent gradient)</a:t>
            </a:r>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 y="3279228"/>
            <a:ext cx="12199684" cy="35787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4187" y="3796868"/>
            <a:ext cx="12196187"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mj-lt"/>
            </a:endParaRPr>
          </a:p>
        </p:txBody>
      </p:sp>
      <p:sp>
        <p:nvSpPr>
          <p:cNvPr id="24" name="Text Placeholder 28"/>
          <p:cNvSpPr>
            <a:spLocks noGrp="1"/>
          </p:cNvSpPr>
          <p:nvPr>
            <p:ph type="body" sz="quarter" idx="20"/>
          </p:nvPr>
        </p:nvSpPr>
        <p:spPr>
          <a:xfrm>
            <a:off x="348910" y="4719145"/>
            <a:ext cx="11638110" cy="1472738"/>
          </a:xfrm>
          <a:prstGeom prst="rect">
            <a:avLst/>
          </a:prstGeo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atin typeface="+mj-lt"/>
              </a:defRPr>
            </a:lvl1pPr>
            <a:lvl2pPr marL="230188" indent="-222250">
              <a:defRPr lang="en-US" sz="1800" spc="-20" dirty="0" smtClean="0">
                <a:latin typeface="+mj-lt"/>
              </a:defRPr>
            </a:lvl2pPr>
            <a:lvl3pPr>
              <a:defRPr lang="en-US" sz="1600" spc="-20" dirty="0" smtClean="0">
                <a:latin typeface="+mj-lt"/>
              </a:defRPr>
            </a:lvl3pPr>
            <a:lvl4pPr>
              <a:defRPr lang="en-US" sz="1400" spc="-20" dirty="0" smtClean="0">
                <a:latin typeface="+mj-lt"/>
              </a:defRPr>
            </a:lvl4pPr>
            <a:lvl5pPr>
              <a:defRPr lang="en-US" sz="1400" dirty="0"/>
            </a:lvl5pPr>
          </a:lstStyle>
          <a:p>
            <a:pPr lvl="0"/>
            <a:r>
              <a:rPr lang="en-US" dirty="0"/>
              <a:t>Click to edit Master text styles</a:t>
            </a:r>
          </a:p>
          <a:p>
            <a:pPr marL="457200" lvl="1" indent="-222250"/>
            <a:r>
              <a:rPr lang="en-US" dirty="0"/>
              <a:t>Second level</a:t>
            </a:r>
          </a:p>
          <a:p>
            <a:pPr marL="630238" lvl="2" indent="-173038">
              <a:tabLst>
                <a:tab pos="692150" algn="l"/>
              </a:tabLst>
            </a:pPr>
            <a:r>
              <a:rPr lang="en-US" dirty="0"/>
              <a:t>Third level</a:t>
            </a:r>
          </a:p>
          <a:p>
            <a:pPr marL="803275" lvl="3" indent="-173038"/>
            <a:r>
              <a:rPr lang="en-US" dirty="0"/>
              <a:t>Fourth level</a:t>
            </a:r>
          </a:p>
        </p:txBody>
      </p:sp>
      <p:sp>
        <p:nvSpPr>
          <p:cNvPr id="10" name="Title 1"/>
          <p:cNvSpPr>
            <a:spLocks noGrp="1"/>
          </p:cNvSpPr>
          <p:nvPr>
            <p:ph type="title" hasCustomPrompt="1"/>
          </p:nvPr>
        </p:nvSpPr>
        <p:spPr>
          <a:xfrm>
            <a:off x="346480" y="3655261"/>
            <a:ext cx="11477812" cy="854253"/>
          </a:xfrm>
          <a:prstGeom prst="rect">
            <a:avLst/>
          </a:prstGeom>
        </p:spPr>
        <p:txBody>
          <a:bodyPr lIns="0" tIns="0" rIns="0" bIns="0" anchor="b">
            <a:noAutofit/>
          </a:bodyPr>
          <a:lstStyle>
            <a:lvl1pPr algn="l">
              <a:lnSpc>
                <a:spcPct val="80000"/>
              </a:lnSpc>
              <a:defRPr sz="3200" b="0" spc="-20" baseline="0">
                <a:solidFill>
                  <a:schemeClr val="accent1"/>
                </a:solidFill>
                <a:latin typeface="+mj-lt"/>
              </a:defRPr>
            </a:lvl1pPr>
          </a:lstStyle>
          <a:p>
            <a:r>
              <a:rPr lang="en-US" dirty="0"/>
              <a:t>Customer Hero slide</a:t>
            </a:r>
          </a:p>
        </p:txBody>
      </p:sp>
      <p:sp>
        <p:nvSpPr>
          <p:cNvPr id="20" name="Text Placeholder 3"/>
          <p:cNvSpPr>
            <a:spLocks noGrp="1"/>
          </p:cNvSpPr>
          <p:nvPr>
            <p:ph type="body" sz="quarter" idx="18" hasCustomPrompt="1"/>
          </p:nvPr>
        </p:nvSpPr>
        <p:spPr>
          <a:xfrm>
            <a:off x="360458" y="2183061"/>
            <a:ext cx="7686821" cy="319274"/>
          </a:xfrm>
          <a:prstGeom prst="rect">
            <a:avLst/>
          </a:prstGeom>
        </p:spPr>
        <p:txBody>
          <a:bodyPr lIns="274320" tIns="0" rIns="0" bIns="0" anchor="b">
            <a:noAutofit/>
          </a:bodyPr>
          <a:lstStyle>
            <a:lvl1pPr marL="0" indent="0">
              <a:buNone/>
              <a:defRPr sz="1400" b="0" baseline="0">
                <a:solidFill>
                  <a:schemeClr val="bg1"/>
                </a:solidFill>
                <a:latin typeface="+mj-lt"/>
              </a:defRPr>
            </a:lvl1pPr>
          </a:lstStyle>
          <a:p>
            <a:pPr lvl="0"/>
            <a:r>
              <a:rPr lang="en-US" dirty="0"/>
              <a:t>Author/subtext here</a:t>
            </a:r>
          </a:p>
        </p:txBody>
      </p:sp>
      <p:sp>
        <p:nvSpPr>
          <p:cNvPr id="31" name="Oval 30"/>
          <p:cNvSpPr/>
          <p:nvPr userDrawn="1"/>
        </p:nvSpPr>
        <p:spPr>
          <a:xfrm>
            <a:off x="-386036" y="307290"/>
            <a:ext cx="1007169" cy="1006907"/>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latin typeface="+mj-lt"/>
              <a:cs typeface="VAG Rounded Std Light"/>
            </a:endParaRPr>
          </a:p>
        </p:txBody>
      </p:sp>
      <p:pic>
        <p:nvPicPr>
          <p:cNvPr id="32" name="Picture 31"/>
          <p:cNvPicPr>
            <a:picLocks noChangeAspect="1"/>
          </p:cNvPicPr>
          <p:nvPr userDrawn="1"/>
        </p:nvPicPr>
        <p:blipFill>
          <a:blip r:embed="rId3">
            <a:alphaModFix amt="44000"/>
            <a:extLst>
              <a:ext uri="{28A0092B-C50C-407E-A947-70E740481C1C}">
                <a14:useLocalDpi xmlns:a14="http://schemas.microsoft.com/office/drawing/2010/main" val="0"/>
              </a:ext>
            </a:extLst>
          </a:blip>
          <a:stretch>
            <a:fillRect/>
          </a:stretch>
        </p:blipFill>
        <p:spPr>
          <a:xfrm>
            <a:off x="-1538414" y="-1546440"/>
            <a:ext cx="3076827" cy="3076026"/>
          </a:xfrm>
          <a:prstGeom prst="rect">
            <a:avLst/>
          </a:prstGeom>
        </p:spPr>
      </p:pic>
      <p:pic>
        <p:nvPicPr>
          <p:cNvPr id="33" name="Picture 32"/>
          <p:cNvPicPr>
            <a:picLocks noChangeAspect="1"/>
          </p:cNvPicPr>
          <p:nvPr userDrawn="1"/>
        </p:nvPicPr>
        <p:blipFill>
          <a:blip r:embed="rId3">
            <a:alphaModFix amt="44000"/>
            <a:extLst>
              <a:ext uri="{28A0092B-C50C-407E-A947-70E740481C1C}">
                <a14:useLocalDpi xmlns:a14="http://schemas.microsoft.com/office/drawing/2010/main" val="0"/>
              </a:ext>
            </a:extLst>
          </a:blip>
          <a:stretch>
            <a:fillRect/>
          </a:stretch>
        </p:blipFill>
        <p:spPr>
          <a:xfrm>
            <a:off x="-1032973" y="2021105"/>
            <a:ext cx="3076827" cy="3076026"/>
          </a:xfrm>
          <a:prstGeom prst="rect">
            <a:avLst/>
          </a:prstGeom>
        </p:spPr>
      </p:pic>
      <p:sp>
        <p:nvSpPr>
          <p:cNvPr id="26" name="Footer Placeholder 1"/>
          <p:cNvSpPr>
            <a:spLocks noGrp="1"/>
          </p:cNvSpPr>
          <p:nvPr>
            <p:ph type="ftr" sz="quarter" idx="23"/>
          </p:nvPr>
        </p:nvSpPr>
        <p:spPr>
          <a:xfrm>
            <a:off x="333815" y="6270901"/>
            <a:ext cx="10739714" cy="428383"/>
          </a:xfrm>
          <a:prstGeom prst="rect">
            <a:avLst/>
          </a:prstGeom>
        </p:spPr>
        <p:txBody>
          <a:bodyPr/>
          <a:lstStyle>
            <a:lvl1pPr>
              <a:defRPr>
                <a:latin typeface="+mj-lt"/>
              </a:defRPr>
            </a:lvl1pPr>
          </a:lstStyle>
          <a:p>
            <a:endParaRPr lang="en-US"/>
          </a:p>
        </p:txBody>
      </p:sp>
      <p:sp>
        <p:nvSpPr>
          <p:cNvPr id="3" name="Picture Placeholder 2"/>
          <p:cNvSpPr>
            <a:spLocks noGrp="1"/>
          </p:cNvSpPr>
          <p:nvPr>
            <p:ph type="pic" sz="quarter" idx="19" hasCustomPrompt="1"/>
          </p:nvPr>
        </p:nvSpPr>
        <p:spPr>
          <a:xfrm>
            <a:off x="348910" y="2803713"/>
            <a:ext cx="2100995" cy="1169988"/>
          </a:xfrm>
          <a:prstGeom prst="rect">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atin typeface="+mj-lt"/>
              </a:defRPr>
            </a:lvl1pPr>
          </a:lstStyle>
          <a:p>
            <a:r>
              <a:rPr lang="en-US" dirty="0"/>
              <a:t>Logo</a:t>
            </a:r>
          </a:p>
        </p:txBody>
      </p:sp>
    </p:spTree>
    <p:extLst>
      <p:ext uri="{BB962C8B-B14F-4D97-AF65-F5344CB8AC3E}">
        <p14:creationId xmlns:p14="http://schemas.microsoft.com/office/powerpoint/2010/main" val="2805745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30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9225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295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642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313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77724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1644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0095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997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267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4266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136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75216805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572271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ic">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7CFE04-64DD-4322-AC32-FDA6EEFA67DE}"/>
              </a:ext>
            </a:extLst>
          </p:cNvPr>
          <p:cNvSpPr/>
          <p:nvPr userDrawn="1"/>
        </p:nvSpPr>
        <p:spPr>
          <a:xfrm>
            <a:off x="-3176" y="533399"/>
            <a:ext cx="1737813" cy="365760"/>
          </a:xfrm>
          <a:prstGeom prst="rect">
            <a:avLst/>
          </a:prstGeom>
          <a:gradFill flip="none" rotWithShape="1">
            <a:gsLst>
              <a:gs pos="0">
                <a:srgbClr val="07ABDE"/>
              </a:gs>
              <a:gs pos="100000">
                <a:srgbClr val="61C8D7"/>
              </a:gs>
            </a:gsLst>
            <a:lin ang="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6" name="Rectangle 5">
            <a:extLst>
              <a:ext uri="{FF2B5EF4-FFF2-40B4-BE49-F238E27FC236}">
                <a16:creationId xmlns:a16="http://schemas.microsoft.com/office/drawing/2014/main" id="{D9FC5464-DBCD-49B9-9577-7EE209DDED7B}"/>
              </a:ext>
            </a:extLst>
          </p:cNvPr>
          <p:cNvSpPr/>
          <p:nvPr userDrawn="1"/>
        </p:nvSpPr>
        <p:spPr>
          <a:xfrm rot="5400000">
            <a:off x="11439225" y="388614"/>
            <a:ext cx="822960" cy="45732"/>
          </a:xfrm>
          <a:prstGeom prst="rect">
            <a:avLst/>
          </a:prstGeom>
          <a:solidFill>
            <a:srgbClr val="07ABDE"/>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7" name="Rectangle 6">
            <a:extLst>
              <a:ext uri="{FF2B5EF4-FFF2-40B4-BE49-F238E27FC236}">
                <a16:creationId xmlns:a16="http://schemas.microsoft.com/office/drawing/2014/main" id="{91A6FEE5-705D-46E9-BC8E-32E0BE62178B}"/>
              </a:ext>
            </a:extLst>
          </p:cNvPr>
          <p:cNvSpPr/>
          <p:nvPr userDrawn="1"/>
        </p:nvSpPr>
        <p:spPr>
          <a:xfrm>
            <a:off x="1" y="6739468"/>
            <a:ext cx="12192000" cy="11853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11" name="Text Placeholder 10">
            <a:extLst>
              <a:ext uri="{FF2B5EF4-FFF2-40B4-BE49-F238E27FC236}">
                <a16:creationId xmlns:a16="http://schemas.microsoft.com/office/drawing/2014/main" id="{BD63F9AD-A932-4855-AEBD-EB17F980F852}"/>
              </a:ext>
            </a:extLst>
          </p:cNvPr>
          <p:cNvSpPr>
            <a:spLocks noGrp="1"/>
          </p:cNvSpPr>
          <p:nvPr>
            <p:ph type="body" sz="quarter" idx="10" hasCustomPrompt="1"/>
          </p:nvPr>
        </p:nvSpPr>
        <p:spPr>
          <a:xfrm>
            <a:off x="1838806" y="366079"/>
            <a:ext cx="9878092" cy="709188"/>
          </a:xfrm>
          <a:prstGeom prst="rect">
            <a:avLst/>
          </a:prstGeom>
        </p:spPr>
        <p:txBody>
          <a:bodyPr/>
          <a:lstStyle>
            <a:lvl1pPr>
              <a:defRPr sz="4000">
                <a:solidFill>
                  <a:srgbClr val="49505A"/>
                </a:solidFill>
                <a:latin typeface="+mj-lt"/>
              </a:defRPr>
            </a:lvl1pPr>
          </a:lstStyle>
          <a:p>
            <a:pPr lvl="0"/>
            <a:r>
              <a:rPr lang="en-US" dirty="0"/>
              <a:t>Click to add Title</a:t>
            </a:r>
          </a:p>
        </p:txBody>
      </p:sp>
      <p:pic>
        <p:nvPicPr>
          <p:cNvPr id="14" name="Picture 13">
            <a:extLst>
              <a:ext uri="{FF2B5EF4-FFF2-40B4-BE49-F238E27FC236}">
                <a16:creationId xmlns:a16="http://schemas.microsoft.com/office/drawing/2014/main" id="{12AA2C2F-30E5-4A9F-AA2B-9E221C21300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7752" y="487679"/>
            <a:ext cx="646885" cy="457200"/>
          </a:xfrm>
          <a:prstGeom prst="rect">
            <a:avLst/>
          </a:prstGeom>
        </p:spPr>
      </p:pic>
    </p:spTree>
    <p:extLst>
      <p:ext uri="{BB962C8B-B14F-4D97-AF65-F5344CB8AC3E}">
        <p14:creationId xmlns:p14="http://schemas.microsoft.com/office/powerpoint/2010/main" val="858231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415" y="1599480"/>
            <a:ext cx="11518535" cy="4622864"/>
          </a:xfrm>
          <a:prstGeom prst="rect">
            <a:avLst/>
          </a:prstGeom>
        </p:spPr>
        <p:txBody>
          <a:bodyPr vert="horz" lIns="9144" tIns="0" rIns="0" bIns="0" rtlCol="0">
            <a:noAutofit/>
          </a:bodyPr>
          <a:lstStyle>
            <a:lvl1pPr>
              <a:defRPr lang="en-US" spc="0" dirty="0" smtClean="0">
                <a:latin typeface="+mj-lt"/>
              </a:defRPr>
            </a:lvl1pPr>
            <a:lvl2pPr>
              <a:defRPr lang="en-US" spc="0" dirty="0" smtClean="0">
                <a:latin typeface="+mj-lt"/>
              </a:defRPr>
            </a:lvl2pPr>
            <a:lvl3pPr>
              <a:defRPr lang="en-US" spc="0" dirty="0" smtClean="0">
                <a:latin typeface="+mj-lt"/>
              </a:defRPr>
            </a:lvl3pPr>
            <a:lvl4pPr>
              <a:defRPr lang="en-US" spc="0" dirty="0" smtClean="0">
                <a:latin typeface="+mj-lt"/>
              </a:defRPr>
            </a:lvl4pPr>
            <a:lvl5pPr>
              <a:defRPr lang="en-US" spc="0" dirty="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338416" y="1021080"/>
            <a:ext cx="11487856" cy="332399"/>
          </a:xfrm>
          <a:prstGeom prst="rect">
            <a:avLst/>
          </a:prstGeom>
        </p:spPr>
        <p:txBody>
          <a:bodyPr lIns="9144" tIns="0" rIns="0" bIns="0">
            <a:spAutoFit/>
          </a:bodyPr>
          <a:lstStyle>
            <a:lvl1pPr marL="0" indent="0">
              <a:buNone/>
              <a:defRPr sz="2400" spc="0" baseline="0">
                <a:solidFill>
                  <a:schemeClr val="accent2"/>
                </a:solidFill>
                <a:latin typeface="+mj-lt"/>
              </a:defRPr>
            </a:lvl1pPr>
          </a:lstStyle>
          <a:p>
            <a:pPr lvl="0"/>
            <a:r>
              <a:rPr lang="en-US" dirty="0"/>
              <a:t>Click to edit Master text styles</a:t>
            </a:r>
          </a:p>
        </p:txBody>
      </p:sp>
      <p:sp>
        <p:nvSpPr>
          <p:cNvPr id="4" name="Title 3"/>
          <p:cNvSpPr>
            <a:spLocks noGrp="1"/>
          </p:cNvSpPr>
          <p:nvPr>
            <p:ph type="title"/>
          </p:nvPr>
        </p:nvSpPr>
        <p:spPr>
          <a:xfrm>
            <a:off x="338415" y="90721"/>
            <a:ext cx="11518535" cy="908043"/>
          </a:xfrm>
          <a:prstGeom prst="rect">
            <a:avLst/>
          </a:prstGeom>
        </p:spPr>
        <p:txBody>
          <a:bodyPr/>
          <a:lstStyle>
            <a:lvl1pPr>
              <a:defRPr spc="0">
                <a:latin typeface="+mj-lt"/>
              </a:defRPr>
            </a:lvl1pPr>
          </a:lstStyle>
          <a:p>
            <a:r>
              <a:rPr lang="en-US" dirty="0"/>
              <a:t>Click to edit Master title style</a:t>
            </a:r>
          </a:p>
        </p:txBody>
      </p:sp>
      <p:sp>
        <p:nvSpPr>
          <p:cNvPr id="19" name="Footer Placeholder 3"/>
          <p:cNvSpPr>
            <a:spLocks noGrp="1"/>
          </p:cNvSpPr>
          <p:nvPr>
            <p:ph type="ftr" sz="quarter" idx="3"/>
          </p:nvPr>
        </p:nvSpPr>
        <p:spPr>
          <a:xfrm>
            <a:off x="333815" y="6270901"/>
            <a:ext cx="10739714" cy="428383"/>
          </a:xfrm>
          <a:prstGeom prst="rect">
            <a:avLst/>
          </a:prstGeom>
        </p:spPr>
        <p:txBody>
          <a:bodyPr vert="horz" lIns="91440" tIns="45720" rIns="91440" bIns="45720" rtlCol="0" anchor="ctr"/>
          <a:lstStyle>
            <a:lvl1pPr algn="l">
              <a:defRPr sz="1000" spc="0">
                <a:solidFill>
                  <a:schemeClr val="tx1">
                    <a:tint val="75000"/>
                  </a:schemeClr>
                </a:solidFill>
                <a:latin typeface="+mj-lt"/>
              </a:defRPr>
            </a:lvl1pPr>
          </a:lstStyle>
          <a:p>
            <a:endParaRPr lang="en-US"/>
          </a:p>
        </p:txBody>
      </p:sp>
    </p:spTree>
    <p:extLst>
      <p:ext uri="{BB962C8B-B14F-4D97-AF65-F5344CB8AC3E}">
        <p14:creationId xmlns:p14="http://schemas.microsoft.com/office/powerpoint/2010/main" val="12039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39902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9442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89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1148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667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6717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125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9216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64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5680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427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6670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5530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06994659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119891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964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74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52664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1066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828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4735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53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9924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0123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6891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9716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9588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6754595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258885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442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8364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3949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97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727616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59" r:id="rId12"/>
    <p:sldLayoutId id="2147483760" r:id="rId13"/>
    <p:sldLayoutId id="21474837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554626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62" r:id="rId14"/>
    <p:sldLayoutId id="21474837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782249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7/20/2017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302260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tiff"/></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4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55.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94F8E8-568E-42F8-9FC9-EE47EE149D7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52025" y="1066801"/>
            <a:ext cx="3319497" cy="2346737"/>
          </a:xfrm>
          <a:prstGeom prst="rect">
            <a:avLst/>
          </a:prstGeom>
        </p:spPr>
      </p:pic>
      <p:cxnSp>
        <p:nvCxnSpPr>
          <p:cNvPr id="11" name="Straight Connector 10">
            <a:extLst>
              <a:ext uri="{FF2B5EF4-FFF2-40B4-BE49-F238E27FC236}">
                <a16:creationId xmlns:a16="http://schemas.microsoft.com/office/drawing/2014/main" id="{7EA4E59B-A4D7-4112-B848-195642C7A267}"/>
              </a:ext>
            </a:extLst>
          </p:cNvPr>
          <p:cNvCxnSpPr/>
          <p:nvPr/>
        </p:nvCxnSpPr>
        <p:spPr>
          <a:xfrm>
            <a:off x="4852988" y="1356137"/>
            <a:ext cx="0" cy="1737360"/>
          </a:xfrm>
          <a:prstGeom prst="line">
            <a:avLst/>
          </a:prstGeom>
          <a:ln w="38100" cmpd="sng">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42E166-E069-4FA7-87E2-9D3EF3299608}"/>
              </a:ext>
            </a:extLst>
          </p:cNvPr>
          <p:cNvSpPr txBox="1"/>
          <p:nvPr/>
        </p:nvSpPr>
        <p:spPr>
          <a:xfrm>
            <a:off x="5149321" y="1584738"/>
            <a:ext cx="7041093" cy="1323439"/>
          </a:xfrm>
          <a:prstGeom prst="rect">
            <a:avLst/>
          </a:prstGeom>
          <a:noFill/>
        </p:spPr>
        <p:txBody>
          <a:bodyPr wrap="square" rtlCol="0" anchor="ctr">
            <a:spAutoFit/>
          </a:bodyPr>
          <a:lstStyle/>
          <a:p>
            <a:pPr>
              <a:lnSpc>
                <a:spcPct val="80000"/>
              </a:lnSpc>
            </a:pPr>
            <a:r>
              <a:rPr lang="en-US" sz="6000" dirty="0">
                <a:solidFill>
                  <a:schemeClr val="bg1"/>
                </a:solidFill>
                <a:latin typeface="Roboto Light" panose="02000000000000000000" pitchFamily="2" charset="0"/>
                <a:ea typeface="Roboto Light" panose="02000000000000000000" pitchFamily="2" charset="0"/>
                <a:cs typeface="Salesforce Sans"/>
              </a:rPr>
              <a:t>BERYL8</a:t>
            </a:r>
          </a:p>
          <a:p>
            <a:pPr>
              <a:lnSpc>
                <a:spcPct val="80000"/>
              </a:lnSpc>
            </a:pPr>
            <a:r>
              <a:rPr lang="en-US" sz="4000" b="1" dirty="0">
                <a:solidFill>
                  <a:schemeClr val="bg1"/>
                </a:solidFill>
                <a:latin typeface="+mj-lt"/>
                <a:cs typeface="Salesforce Sans"/>
              </a:rPr>
              <a:t>Service Cloud Use Cases</a:t>
            </a:r>
            <a:endParaRPr lang="en-US" sz="4000" dirty="0">
              <a:solidFill>
                <a:schemeClr val="bg1"/>
              </a:solidFill>
              <a:latin typeface="+mj-lt"/>
              <a:cs typeface="Salesforce Sans"/>
            </a:endParaRPr>
          </a:p>
        </p:txBody>
      </p:sp>
    </p:spTree>
    <p:extLst>
      <p:ext uri="{BB962C8B-B14F-4D97-AF65-F5344CB8AC3E}">
        <p14:creationId xmlns:p14="http://schemas.microsoft.com/office/powerpoint/2010/main" val="1425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2446589"/>
            <a:ext cx="10515600" cy="1325563"/>
          </a:xfrm>
          <a:effectLst/>
        </p:spPr>
        <p:txBody>
          <a:bodyPr>
            <a:noAutofit/>
          </a:bodyPr>
          <a:lstStyle/>
          <a:p>
            <a:pPr algn="ctr"/>
            <a:r>
              <a:rPr lang="en-US" sz="3600" cap="all" dirty="0">
                <a:solidFill>
                  <a:srgbClr val="A69448"/>
                </a:solidFill>
                <a:latin typeface="Arial"/>
                <a:ea typeface="+mn-ea"/>
                <a:cs typeface="Arial"/>
              </a:rPr>
              <a:t>Introduction of salesforce </a:t>
            </a:r>
            <a:br>
              <a:rPr lang="en-US" sz="3600" cap="all" dirty="0">
                <a:solidFill>
                  <a:srgbClr val="A69448"/>
                </a:solidFill>
                <a:latin typeface="Arial"/>
                <a:ea typeface="+mn-ea"/>
                <a:cs typeface="Arial"/>
              </a:rPr>
            </a:br>
            <a:r>
              <a:rPr lang="en-US" sz="3600" cap="all" dirty="0">
                <a:solidFill>
                  <a:srgbClr val="A69448"/>
                </a:solidFill>
                <a:latin typeface="Arial"/>
                <a:ea typeface="+mn-ea"/>
                <a:cs typeface="Arial"/>
              </a:rPr>
              <a:t>in</a:t>
            </a:r>
            <a:br>
              <a:rPr lang="en-US" sz="3600" cap="all" dirty="0">
                <a:solidFill>
                  <a:srgbClr val="A69448"/>
                </a:solidFill>
                <a:latin typeface="Arial"/>
                <a:ea typeface="+mn-ea"/>
                <a:cs typeface="Arial"/>
              </a:rPr>
            </a:br>
            <a:r>
              <a:rPr lang="en-US" sz="3600" cap="all" dirty="0">
                <a:solidFill>
                  <a:srgbClr val="A69448"/>
                </a:solidFill>
                <a:latin typeface="Arial"/>
                <a:ea typeface="+mn-ea"/>
                <a:cs typeface="Arial"/>
              </a:rPr>
              <a:t> July 2014</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7399" y="4829174"/>
            <a:ext cx="1938617" cy="1647825"/>
          </a:xfrm>
          <a:prstGeom prst="rect">
            <a:avLst/>
          </a:prstGeom>
        </p:spPr>
      </p:pic>
    </p:spTree>
    <p:extLst>
      <p:ext uri="{BB962C8B-B14F-4D97-AF65-F5344CB8AC3E}">
        <p14:creationId xmlns:p14="http://schemas.microsoft.com/office/powerpoint/2010/main" val="245670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30961" y="842211"/>
            <a:ext cx="11948213" cy="4728409"/>
          </a:xfrm>
          <a:prstGeom prst="rect">
            <a:avLst/>
          </a:prstGeom>
        </p:spPr>
      </p:pic>
      <p:sp>
        <p:nvSpPr>
          <p:cNvPr id="2" name="Title 1"/>
          <p:cNvSpPr>
            <a:spLocks noGrp="1"/>
          </p:cNvSpPr>
          <p:nvPr>
            <p:ph type="title"/>
          </p:nvPr>
        </p:nvSpPr>
        <p:spPr>
          <a:xfrm>
            <a:off x="279091" y="208716"/>
            <a:ext cx="10515600" cy="633496"/>
          </a:xfrm>
        </p:spPr>
        <p:txBody>
          <a:bodyPr>
            <a:normAutofit/>
          </a:bodyPr>
          <a:lstStyle/>
          <a:p>
            <a:r>
              <a:rPr lang="en-US" sz="2800" cap="all" dirty="0">
                <a:solidFill>
                  <a:srgbClr val="A69448"/>
                </a:solidFill>
                <a:latin typeface="Arial"/>
                <a:ea typeface="+mn-ea"/>
                <a:cs typeface="Arial"/>
              </a:rPr>
              <a:t>CASE Management</a:t>
            </a:r>
          </a:p>
        </p:txBody>
      </p:sp>
      <p:sp>
        <p:nvSpPr>
          <p:cNvPr id="5" name="Left Arrow Callout 4"/>
          <p:cNvSpPr/>
          <p:nvPr/>
        </p:nvSpPr>
        <p:spPr>
          <a:xfrm>
            <a:off x="2153652" y="1923716"/>
            <a:ext cx="2406315" cy="1395664"/>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Alert for supervisors that a call is needed</a:t>
            </a:r>
          </a:p>
        </p:txBody>
      </p:sp>
      <p:sp>
        <p:nvSpPr>
          <p:cNvPr id="6" name="Right Arrow Callout 5"/>
          <p:cNvSpPr/>
          <p:nvPr/>
        </p:nvSpPr>
        <p:spPr>
          <a:xfrm>
            <a:off x="6105067" y="3584074"/>
            <a:ext cx="2249905" cy="1467852"/>
          </a:xfrm>
          <a:prstGeom prst="righ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Assigned to agents based on language and skill</a:t>
            </a:r>
          </a:p>
        </p:txBody>
      </p:sp>
      <p:sp>
        <p:nvSpPr>
          <p:cNvPr id="7" name="Rounded Rectangle 6"/>
          <p:cNvSpPr/>
          <p:nvPr/>
        </p:nvSpPr>
        <p:spPr>
          <a:xfrm>
            <a:off x="2153652" y="6112042"/>
            <a:ext cx="7916779" cy="633497"/>
          </a:xfrm>
          <a:prstGeom prst="roundRec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Cases are monitored by supervisors to ensure that service levels are upheld </a:t>
            </a:r>
          </a:p>
        </p:txBody>
      </p:sp>
      <p:sp>
        <p:nvSpPr>
          <p:cNvPr id="9" name="Left Arrow Callout 8"/>
          <p:cNvSpPr/>
          <p:nvPr/>
        </p:nvSpPr>
        <p:spPr>
          <a:xfrm>
            <a:off x="7691522" y="1822116"/>
            <a:ext cx="2406315" cy="1395664"/>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Cases are separated based on language</a:t>
            </a:r>
          </a:p>
        </p:txBody>
      </p:sp>
    </p:spTree>
    <p:extLst>
      <p:ext uri="{BB962C8B-B14F-4D97-AF65-F5344CB8AC3E}">
        <p14:creationId xmlns:p14="http://schemas.microsoft.com/office/powerpoint/2010/main" val="82804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40" y="-62247"/>
            <a:ext cx="10515600" cy="1325563"/>
          </a:xfrm>
        </p:spPr>
        <p:txBody>
          <a:bodyPr>
            <a:normAutofit/>
          </a:bodyPr>
          <a:lstStyle/>
          <a:p>
            <a:r>
              <a:rPr lang="en-US" sz="2800" cap="all" dirty="0" err="1">
                <a:solidFill>
                  <a:srgbClr val="A69448"/>
                </a:solidFill>
                <a:latin typeface="Arial"/>
                <a:ea typeface="+mn-ea"/>
                <a:cs typeface="Arial"/>
              </a:rPr>
              <a:t>cASE</a:t>
            </a:r>
            <a:r>
              <a:rPr lang="en-US" sz="2800" cap="all" dirty="0">
                <a:solidFill>
                  <a:srgbClr val="A69448"/>
                </a:solidFill>
                <a:latin typeface="Arial"/>
                <a:ea typeface="+mn-ea"/>
                <a:cs typeface="Arial"/>
              </a:rPr>
              <a:t> FEED</a:t>
            </a:r>
          </a:p>
        </p:txBody>
      </p:sp>
      <p:pic>
        <p:nvPicPr>
          <p:cNvPr id="4" name="Content Placeholder 3"/>
          <p:cNvPicPr>
            <a:picLocks noGrp="1" noChangeAspect="1"/>
          </p:cNvPicPr>
          <p:nvPr>
            <p:ph idx="1"/>
          </p:nvPr>
        </p:nvPicPr>
        <p:blipFill>
          <a:blip r:embed="rId2"/>
          <a:stretch>
            <a:fillRect/>
          </a:stretch>
        </p:blipFill>
        <p:spPr>
          <a:xfrm>
            <a:off x="216333" y="902368"/>
            <a:ext cx="11690920" cy="5142247"/>
          </a:xfrm>
          <a:prstGeom prst="rect">
            <a:avLst/>
          </a:prstGeom>
        </p:spPr>
      </p:pic>
      <p:sp>
        <p:nvSpPr>
          <p:cNvPr id="5" name="Left Arrow Callout 4"/>
          <p:cNvSpPr/>
          <p:nvPr/>
        </p:nvSpPr>
        <p:spPr>
          <a:xfrm>
            <a:off x="5149517" y="2547059"/>
            <a:ext cx="2995862" cy="1724152"/>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Comments assist to update agents on cases and allows seamless service</a:t>
            </a:r>
          </a:p>
        </p:txBody>
      </p:sp>
    </p:spTree>
    <p:extLst>
      <p:ext uri="{BB962C8B-B14F-4D97-AF65-F5344CB8AC3E}">
        <p14:creationId xmlns:p14="http://schemas.microsoft.com/office/powerpoint/2010/main" val="369609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33" y="-62247"/>
            <a:ext cx="10905407" cy="1325563"/>
          </a:xfrm>
        </p:spPr>
        <p:txBody>
          <a:bodyPr>
            <a:normAutofit/>
          </a:bodyPr>
          <a:lstStyle/>
          <a:p>
            <a:r>
              <a:rPr lang="en-US" sz="2800" cap="all" dirty="0">
                <a:solidFill>
                  <a:srgbClr val="A69448"/>
                </a:solidFill>
                <a:latin typeface="Arial"/>
                <a:ea typeface="+mn-ea"/>
                <a:cs typeface="Arial"/>
              </a:rPr>
              <a:t>Email templates</a:t>
            </a:r>
          </a:p>
        </p:txBody>
      </p:sp>
      <p:pic>
        <p:nvPicPr>
          <p:cNvPr id="7" name="Content Placeholder 6"/>
          <p:cNvPicPr>
            <a:picLocks noGrp="1" noChangeAspect="1"/>
          </p:cNvPicPr>
          <p:nvPr>
            <p:ph idx="1"/>
          </p:nvPr>
        </p:nvPicPr>
        <p:blipFill>
          <a:blip r:embed="rId2"/>
          <a:stretch>
            <a:fillRect/>
          </a:stretch>
        </p:blipFill>
        <p:spPr>
          <a:xfrm>
            <a:off x="216333" y="890337"/>
            <a:ext cx="11686246" cy="5630779"/>
          </a:xfrm>
          <a:prstGeom prst="rect">
            <a:avLst/>
          </a:prstGeom>
        </p:spPr>
      </p:pic>
      <p:pic>
        <p:nvPicPr>
          <p:cNvPr id="8" name="Picture 7"/>
          <p:cNvPicPr>
            <a:picLocks noChangeAspect="1"/>
          </p:cNvPicPr>
          <p:nvPr/>
        </p:nvPicPr>
        <p:blipFill>
          <a:blip r:embed="rId3"/>
          <a:stretch>
            <a:fillRect/>
          </a:stretch>
        </p:blipFill>
        <p:spPr>
          <a:xfrm>
            <a:off x="5070308" y="477587"/>
            <a:ext cx="5829300" cy="3476625"/>
          </a:xfrm>
          <a:prstGeom prst="rect">
            <a:avLst/>
          </a:prstGeom>
        </p:spPr>
      </p:pic>
      <p:pic>
        <p:nvPicPr>
          <p:cNvPr id="9" name="Picture 8"/>
          <p:cNvPicPr>
            <a:picLocks noChangeAspect="1"/>
          </p:cNvPicPr>
          <p:nvPr/>
        </p:nvPicPr>
        <p:blipFill>
          <a:blip r:embed="rId4"/>
          <a:stretch>
            <a:fillRect/>
          </a:stretch>
        </p:blipFill>
        <p:spPr>
          <a:xfrm>
            <a:off x="2550693" y="4366962"/>
            <a:ext cx="3930316" cy="1332889"/>
          </a:xfrm>
          <a:prstGeom prst="rect">
            <a:avLst/>
          </a:prstGeom>
        </p:spPr>
      </p:pic>
      <p:sp>
        <p:nvSpPr>
          <p:cNvPr id="10" name="Rectangle 9"/>
          <p:cNvSpPr/>
          <p:nvPr/>
        </p:nvSpPr>
        <p:spPr>
          <a:xfrm>
            <a:off x="5198761" y="1537175"/>
            <a:ext cx="5413092" cy="387877"/>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5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42" y="-201947"/>
            <a:ext cx="10515600" cy="1325563"/>
          </a:xfrm>
        </p:spPr>
        <p:txBody>
          <a:bodyPr>
            <a:normAutofit/>
          </a:bodyPr>
          <a:lstStyle/>
          <a:p>
            <a:r>
              <a:rPr lang="en-US" sz="2800" cap="all" dirty="0">
                <a:solidFill>
                  <a:srgbClr val="A69448"/>
                </a:solidFill>
                <a:latin typeface="Arial"/>
                <a:ea typeface="+mn-ea"/>
                <a:cs typeface="Arial"/>
              </a:rPr>
              <a:t>Quick escalation of cases</a:t>
            </a:r>
          </a:p>
        </p:txBody>
      </p:sp>
      <p:pic>
        <p:nvPicPr>
          <p:cNvPr id="7" name="Content Placeholder 6"/>
          <p:cNvPicPr>
            <a:picLocks noGrp="1" noChangeAspect="1"/>
          </p:cNvPicPr>
          <p:nvPr>
            <p:ph idx="1"/>
          </p:nvPr>
        </p:nvPicPr>
        <p:blipFill>
          <a:blip r:embed="rId2"/>
          <a:stretch>
            <a:fillRect/>
          </a:stretch>
        </p:blipFill>
        <p:spPr>
          <a:xfrm>
            <a:off x="202440" y="914400"/>
            <a:ext cx="11684597" cy="5600700"/>
          </a:xfrm>
          <a:prstGeom prst="rect">
            <a:avLst/>
          </a:prstGeom>
        </p:spPr>
      </p:pic>
      <p:sp>
        <p:nvSpPr>
          <p:cNvPr id="8" name="Left Arrow Callout 7"/>
          <p:cNvSpPr/>
          <p:nvPr/>
        </p:nvSpPr>
        <p:spPr>
          <a:xfrm>
            <a:off x="5367942" y="3169359"/>
            <a:ext cx="2988658" cy="1542341"/>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Quick escalation of cases at a click of a button</a:t>
            </a:r>
          </a:p>
        </p:txBody>
      </p:sp>
    </p:spTree>
    <p:extLst>
      <p:ext uri="{BB962C8B-B14F-4D97-AF65-F5344CB8AC3E}">
        <p14:creationId xmlns:p14="http://schemas.microsoft.com/office/powerpoint/2010/main" val="365227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1428" y="1308100"/>
            <a:ext cx="10566043" cy="4894263"/>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dirty="0">
                <a:solidFill>
                  <a:srgbClr val="A69448"/>
                </a:solidFill>
                <a:latin typeface="Arial"/>
                <a:ea typeface="+mn-ea"/>
                <a:cs typeface="Arial"/>
              </a:rPr>
              <a:t>Manager alerts</a:t>
            </a:r>
          </a:p>
        </p:txBody>
      </p:sp>
    </p:spTree>
    <p:extLst>
      <p:ext uri="{BB962C8B-B14F-4D97-AF65-F5344CB8AC3E}">
        <p14:creationId xmlns:p14="http://schemas.microsoft.com/office/powerpoint/2010/main" val="344194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242" y="863600"/>
            <a:ext cx="11255752" cy="4410560"/>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dirty="0">
                <a:solidFill>
                  <a:srgbClr val="A69448"/>
                </a:solidFill>
                <a:latin typeface="Arial"/>
                <a:ea typeface="+mn-ea"/>
                <a:cs typeface="Arial"/>
              </a:rPr>
              <a:t>Easy searching</a:t>
            </a:r>
          </a:p>
        </p:txBody>
      </p:sp>
      <p:pic>
        <p:nvPicPr>
          <p:cNvPr id="5" name="Picture 4"/>
          <p:cNvPicPr>
            <a:picLocks noChangeAspect="1"/>
          </p:cNvPicPr>
          <p:nvPr/>
        </p:nvPicPr>
        <p:blipFill>
          <a:blip r:embed="rId3"/>
          <a:stretch>
            <a:fillRect/>
          </a:stretch>
        </p:blipFill>
        <p:spPr>
          <a:xfrm>
            <a:off x="475644" y="5453591"/>
            <a:ext cx="11055350" cy="886116"/>
          </a:xfrm>
          <a:prstGeom prst="rect">
            <a:avLst/>
          </a:prstGeom>
        </p:spPr>
      </p:pic>
      <p:sp>
        <p:nvSpPr>
          <p:cNvPr id="6" name="Rectangle 5"/>
          <p:cNvSpPr/>
          <p:nvPr/>
        </p:nvSpPr>
        <p:spPr>
          <a:xfrm>
            <a:off x="1157744" y="1743740"/>
            <a:ext cx="3307930" cy="365642"/>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37414" y="2288813"/>
            <a:ext cx="5342844" cy="414668"/>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4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242" y="1935621"/>
            <a:ext cx="11696700" cy="2437422"/>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dirty="0">
                <a:solidFill>
                  <a:srgbClr val="A69448"/>
                </a:solidFill>
                <a:latin typeface="Arial"/>
                <a:ea typeface="+mn-ea"/>
                <a:cs typeface="Arial"/>
              </a:rPr>
              <a:t>Proactive Service</a:t>
            </a:r>
          </a:p>
        </p:txBody>
      </p:sp>
      <p:sp>
        <p:nvSpPr>
          <p:cNvPr id="5" name="Rectangle 4"/>
          <p:cNvSpPr/>
          <p:nvPr/>
        </p:nvSpPr>
        <p:spPr>
          <a:xfrm>
            <a:off x="275242" y="3810000"/>
            <a:ext cx="11484958" cy="330200"/>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Callout 2"/>
          <p:cNvSpPr/>
          <p:nvPr/>
        </p:nvSpPr>
        <p:spPr>
          <a:xfrm>
            <a:off x="7086600" y="2374900"/>
            <a:ext cx="3429000" cy="1346200"/>
          </a:xfrm>
          <a:prstGeom prst="down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 creation of cases</a:t>
            </a:r>
          </a:p>
        </p:txBody>
      </p:sp>
    </p:spTree>
    <p:extLst>
      <p:ext uri="{BB962C8B-B14F-4D97-AF65-F5344CB8AC3E}">
        <p14:creationId xmlns:p14="http://schemas.microsoft.com/office/powerpoint/2010/main" val="38223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95" y="-128170"/>
            <a:ext cx="10515600" cy="1325563"/>
          </a:xfrm>
        </p:spPr>
        <p:txBody>
          <a:bodyPr>
            <a:normAutofit/>
          </a:bodyPr>
          <a:lstStyle/>
          <a:p>
            <a:r>
              <a:rPr lang="en-US" sz="2800" cap="all" dirty="0">
                <a:solidFill>
                  <a:srgbClr val="A69448"/>
                </a:solidFill>
                <a:latin typeface="Arial"/>
                <a:ea typeface="+mn-ea"/>
                <a:cs typeface="Arial"/>
              </a:rPr>
              <a:t>Chatter</a:t>
            </a:r>
          </a:p>
        </p:txBody>
      </p:sp>
      <p:pic>
        <p:nvPicPr>
          <p:cNvPr id="4" name="Content Placeholder 3"/>
          <p:cNvPicPr>
            <a:picLocks noGrp="1" noChangeAspect="1"/>
          </p:cNvPicPr>
          <p:nvPr>
            <p:ph idx="1"/>
          </p:nvPr>
        </p:nvPicPr>
        <p:blipFill>
          <a:blip r:embed="rId2"/>
          <a:stretch>
            <a:fillRect/>
          </a:stretch>
        </p:blipFill>
        <p:spPr>
          <a:xfrm>
            <a:off x="188495" y="866274"/>
            <a:ext cx="11782926" cy="4705783"/>
          </a:xfrm>
          <a:prstGeom prst="rect">
            <a:avLst/>
          </a:prstGeom>
        </p:spPr>
      </p:pic>
      <p:sp>
        <p:nvSpPr>
          <p:cNvPr id="6" name="Left Arrow Callout 5"/>
          <p:cNvSpPr/>
          <p:nvPr/>
        </p:nvSpPr>
        <p:spPr>
          <a:xfrm>
            <a:off x="7447548" y="2522649"/>
            <a:ext cx="2995862" cy="1724152"/>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Chatter is used to record and share updates with team members</a:t>
            </a:r>
          </a:p>
        </p:txBody>
      </p:sp>
    </p:spTree>
    <p:extLst>
      <p:ext uri="{BB962C8B-B14F-4D97-AF65-F5344CB8AC3E}">
        <p14:creationId xmlns:p14="http://schemas.microsoft.com/office/powerpoint/2010/main" val="40519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2446589"/>
            <a:ext cx="10515600" cy="1325563"/>
          </a:xfrm>
          <a:effectLst>
            <a:reflection blurRad="6350" endPos="74000" dir="5400000" sy="-100000" algn="bl" rotWithShape="0"/>
          </a:effectLst>
        </p:spPr>
        <p:txBody>
          <a:bodyPr>
            <a:normAutofit/>
          </a:bodyPr>
          <a:lstStyle/>
          <a:p>
            <a:pPr algn="ctr"/>
            <a:r>
              <a:rPr lang="en-US" cap="all" dirty="0">
                <a:solidFill>
                  <a:srgbClr val="A69448"/>
                </a:solidFill>
                <a:latin typeface="Arial"/>
                <a:ea typeface="+mn-ea"/>
                <a:cs typeface="Arial"/>
              </a:rPr>
              <a:t>New Channels</a:t>
            </a:r>
          </a:p>
        </p:txBody>
      </p:sp>
    </p:spTree>
    <p:extLst>
      <p:ext uri="{BB962C8B-B14F-4D97-AF65-F5344CB8AC3E}">
        <p14:creationId xmlns:p14="http://schemas.microsoft.com/office/powerpoint/2010/main" val="858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4E5C0-806E-4B40-AE50-9026A9AE66D5}"/>
              </a:ext>
            </a:extLst>
          </p:cNvPr>
          <p:cNvSpPr>
            <a:spLocks noGrp="1"/>
          </p:cNvSpPr>
          <p:nvPr>
            <p:ph type="body" sz="quarter" idx="10"/>
          </p:nvPr>
        </p:nvSpPr>
        <p:spPr/>
        <p:txBody>
          <a:bodyPr/>
          <a:lstStyle/>
          <a:p>
            <a:r>
              <a:rPr lang="en-US" b="1" dirty="0">
                <a:solidFill>
                  <a:schemeClr val="accent1"/>
                </a:solidFill>
              </a:rPr>
              <a:t>Beryl8</a:t>
            </a:r>
            <a:endParaRPr lang="en-US" dirty="0"/>
          </a:p>
        </p:txBody>
      </p:sp>
      <p:sp>
        <p:nvSpPr>
          <p:cNvPr id="3" name="TextBox 2">
            <a:extLst>
              <a:ext uri="{FF2B5EF4-FFF2-40B4-BE49-F238E27FC236}">
                <a16:creationId xmlns:a16="http://schemas.microsoft.com/office/drawing/2014/main" id="{12F63A0C-7281-40E1-ADB7-F8B1695B7113}"/>
              </a:ext>
            </a:extLst>
          </p:cNvPr>
          <p:cNvSpPr txBox="1"/>
          <p:nvPr/>
        </p:nvSpPr>
        <p:spPr>
          <a:xfrm>
            <a:off x="1839915" y="905930"/>
            <a:ext cx="9875520" cy="523220"/>
          </a:xfrm>
          <a:prstGeom prst="rect">
            <a:avLst/>
          </a:prstGeom>
          <a:noFill/>
        </p:spPr>
        <p:txBody>
          <a:bodyPr wrap="square" rtlCol="0">
            <a:spAutoFit/>
          </a:bodyPr>
          <a:lstStyle/>
          <a:p>
            <a:pPr>
              <a:spcBef>
                <a:spcPts val="300"/>
              </a:spcBef>
              <a:spcAft>
                <a:spcPts val="600"/>
              </a:spcAft>
            </a:pPr>
            <a:r>
              <a:rPr lang="en-US" sz="2800" dirty="0">
                <a:solidFill>
                  <a:srgbClr val="49505A"/>
                </a:solidFill>
                <a:latin typeface="+mj-lt"/>
              </a:rPr>
              <a:t>One of the Largest Salesforce Practices in Asia</a:t>
            </a:r>
          </a:p>
        </p:txBody>
      </p:sp>
      <p:sp>
        <p:nvSpPr>
          <p:cNvPr id="5" name="Rectangle 4">
            <a:extLst>
              <a:ext uri="{FF2B5EF4-FFF2-40B4-BE49-F238E27FC236}">
                <a16:creationId xmlns:a16="http://schemas.microsoft.com/office/drawing/2014/main" id="{FD216094-74C4-46ED-B716-BBD93255B91D}"/>
              </a:ext>
            </a:extLst>
          </p:cNvPr>
          <p:cNvSpPr/>
          <p:nvPr/>
        </p:nvSpPr>
        <p:spPr>
          <a:xfrm flipH="1">
            <a:off x="1589" y="1555857"/>
            <a:ext cx="12188825" cy="1248307"/>
          </a:xfrm>
          <a:prstGeom prst="rect">
            <a:avLst/>
          </a:prstGeom>
          <a:gradFill flip="none" rotWithShape="1">
            <a:gsLst>
              <a:gs pos="0">
                <a:srgbClr val="07ABDE"/>
              </a:gs>
              <a:gs pos="100000">
                <a:srgbClr val="61C8D7"/>
              </a:gs>
            </a:gsLst>
            <a:lin ang="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mj-lt"/>
              <a:cs typeface="Salesforce Sans"/>
            </a:endParaRPr>
          </a:p>
        </p:txBody>
      </p:sp>
      <p:grpSp>
        <p:nvGrpSpPr>
          <p:cNvPr id="25" name="Group 24">
            <a:extLst>
              <a:ext uri="{FF2B5EF4-FFF2-40B4-BE49-F238E27FC236}">
                <a16:creationId xmlns:a16="http://schemas.microsoft.com/office/drawing/2014/main" id="{D1B7A443-95D0-442C-A547-C21B7E859D28}"/>
              </a:ext>
            </a:extLst>
          </p:cNvPr>
          <p:cNvGrpSpPr/>
          <p:nvPr/>
        </p:nvGrpSpPr>
        <p:grpSpPr>
          <a:xfrm>
            <a:off x="436186" y="1706540"/>
            <a:ext cx="1371600" cy="851213"/>
            <a:chOff x="366862" y="1969001"/>
            <a:chExt cx="1371600" cy="851213"/>
          </a:xfrm>
        </p:grpSpPr>
        <p:sp>
          <p:nvSpPr>
            <p:cNvPr id="6" name="TextBox 5">
              <a:extLst>
                <a:ext uri="{FF2B5EF4-FFF2-40B4-BE49-F238E27FC236}">
                  <a16:creationId xmlns:a16="http://schemas.microsoft.com/office/drawing/2014/main" id="{5EF0E8E2-D806-40F3-AA2D-1AB7685F8E9B}"/>
                </a:ext>
              </a:extLst>
            </p:cNvPr>
            <p:cNvSpPr txBox="1"/>
            <p:nvPr/>
          </p:nvSpPr>
          <p:spPr>
            <a:xfrm>
              <a:off x="366862" y="1969001"/>
              <a:ext cx="1371600" cy="672312"/>
            </a:xfrm>
            <a:prstGeom prst="rect">
              <a:avLst/>
            </a:prstGeom>
            <a:noFill/>
          </p:spPr>
          <p:txBody>
            <a:bodyPr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200+</a:t>
              </a:r>
            </a:p>
          </p:txBody>
        </p:sp>
        <p:sp>
          <p:nvSpPr>
            <p:cNvPr id="7" name="TextBox 6">
              <a:extLst>
                <a:ext uri="{FF2B5EF4-FFF2-40B4-BE49-F238E27FC236}">
                  <a16:creationId xmlns:a16="http://schemas.microsoft.com/office/drawing/2014/main" id="{907FCE15-F328-4F49-A9E2-4505A34B635A}"/>
                </a:ext>
              </a:extLst>
            </p:cNvPr>
            <p:cNvSpPr txBox="1"/>
            <p:nvPr/>
          </p:nvSpPr>
          <p:spPr>
            <a:xfrm>
              <a:off x="381896" y="2471067"/>
              <a:ext cx="1294504" cy="349147"/>
            </a:xfrm>
            <a:prstGeom prst="rect">
              <a:avLst/>
            </a:prstGeom>
            <a:noFill/>
          </p:spPr>
          <p:txBody>
            <a:bodyPr wrap="square"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Projects</a:t>
              </a:r>
            </a:p>
          </p:txBody>
        </p:sp>
      </p:grpSp>
      <p:grpSp>
        <p:nvGrpSpPr>
          <p:cNvPr id="26" name="Group 25">
            <a:extLst>
              <a:ext uri="{FF2B5EF4-FFF2-40B4-BE49-F238E27FC236}">
                <a16:creationId xmlns:a16="http://schemas.microsoft.com/office/drawing/2014/main" id="{ABA0077B-BB4B-44F4-A3AB-DF007BDC003B}"/>
              </a:ext>
            </a:extLst>
          </p:cNvPr>
          <p:cNvGrpSpPr/>
          <p:nvPr/>
        </p:nvGrpSpPr>
        <p:grpSpPr>
          <a:xfrm>
            <a:off x="2120909" y="1706539"/>
            <a:ext cx="1469698" cy="859336"/>
            <a:chOff x="2407188" y="1969001"/>
            <a:chExt cx="1469698" cy="859336"/>
          </a:xfrm>
        </p:grpSpPr>
        <p:sp>
          <p:nvSpPr>
            <p:cNvPr id="8" name="TextBox 7">
              <a:extLst>
                <a:ext uri="{FF2B5EF4-FFF2-40B4-BE49-F238E27FC236}">
                  <a16:creationId xmlns:a16="http://schemas.microsoft.com/office/drawing/2014/main" id="{56D0E13C-906D-405F-8595-6B4CEDB25C27}"/>
                </a:ext>
              </a:extLst>
            </p:cNvPr>
            <p:cNvSpPr txBox="1"/>
            <p:nvPr/>
          </p:nvSpPr>
          <p:spPr>
            <a:xfrm>
              <a:off x="2407188" y="1969001"/>
              <a:ext cx="1469698"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100+</a:t>
              </a:r>
            </a:p>
          </p:txBody>
        </p:sp>
        <p:sp>
          <p:nvSpPr>
            <p:cNvPr id="9" name="TextBox 8">
              <a:extLst>
                <a:ext uri="{FF2B5EF4-FFF2-40B4-BE49-F238E27FC236}">
                  <a16:creationId xmlns:a16="http://schemas.microsoft.com/office/drawing/2014/main" id="{C7133A40-BDDC-4B01-9C41-52E960297AFB}"/>
                </a:ext>
              </a:extLst>
            </p:cNvPr>
            <p:cNvSpPr txBox="1"/>
            <p:nvPr/>
          </p:nvSpPr>
          <p:spPr>
            <a:xfrm>
              <a:off x="2434686" y="2479190"/>
              <a:ext cx="1290648" cy="349147"/>
            </a:xfrm>
            <a:prstGeom prst="rect">
              <a:avLst/>
            </a:prstGeom>
            <a:noFill/>
          </p:spPr>
          <p:txBody>
            <a:bodyPr wrap="square"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Customers</a:t>
              </a:r>
            </a:p>
          </p:txBody>
        </p:sp>
      </p:grpSp>
      <p:grpSp>
        <p:nvGrpSpPr>
          <p:cNvPr id="27" name="Group 26">
            <a:extLst>
              <a:ext uri="{FF2B5EF4-FFF2-40B4-BE49-F238E27FC236}">
                <a16:creationId xmlns:a16="http://schemas.microsoft.com/office/drawing/2014/main" id="{4867BCDC-AC7E-4905-9A97-83D3797CC7FC}"/>
              </a:ext>
            </a:extLst>
          </p:cNvPr>
          <p:cNvGrpSpPr/>
          <p:nvPr/>
        </p:nvGrpSpPr>
        <p:grpSpPr>
          <a:xfrm>
            <a:off x="3806699" y="1706539"/>
            <a:ext cx="1490289" cy="850090"/>
            <a:chOff x="4440109" y="1969001"/>
            <a:chExt cx="1490289" cy="850090"/>
          </a:xfrm>
        </p:grpSpPr>
        <p:sp>
          <p:nvSpPr>
            <p:cNvPr id="10" name="TextBox 9">
              <a:extLst>
                <a:ext uri="{FF2B5EF4-FFF2-40B4-BE49-F238E27FC236}">
                  <a16:creationId xmlns:a16="http://schemas.microsoft.com/office/drawing/2014/main" id="{E0125D0F-C63C-41AD-B247-229EA562FF61}"/>
                </a:ext>
              </a:extLst>
            </p:cNvPr>
            <p:cNvSpPr txBox="1"/>
            <p:nvPr/>
          </p:nvSpPr>
          <p:spPr>
            <a:xfrm>
              <a:off x="4440109" y="1969001"/>
              <a:ext cx="1400532"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~100</a:t>
              </a:r>
            </a:p>
          </p:txBody>
        </p:sp>
        <p:sp>
          <p:nvSpPr>
            <p:cNvPr id="11" name="TextBox 10">
              <a:extLst>
                <a:ext uri="{FF2B5EF4-FFF2-40B4-BE49-F238E27FC236}">
                  <a16:creationId xmlns:a16="http://schemas.microsoft.com/office/drawing/2014/main" id="{69F1143C-E4C1-422E-9930-921131E20A96}"/>
                </a:ext>
              </a:extLst>
            </p:cNvPr>
            <p:cNvSpPr txBox="1"/>
            <p:nvPr/>
          </p:nvSpPr>
          <p:spPr>
            <a:xfrm>
              <a:off x="4454346" y="2469944"/>
              <a:ext cx="1476052" cy="349147"/>
            </a:xfrm>
            <a:prstGeom prst="rect">
              <a:avLst/>
            </a:prstGeom>
            <a:noFill/>
          </p:spPr>
          <p:txBody>
            <a:bodyPr wrap="square"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Consultants</a:t>
              </a:r>
            </a:p>
          </p:txBody>
        </p:sp>
      </p:grpSp>
      <p:grpSp>
        <p:nvGrpSpPr>
          <p:cNvPr id="23" name="Group 22">
            <a:extLst>
              <a:ext uri="{FF2B5EF4-FFF2-40B4-BE49-F238E27FC236}">
                <a16:creationId xmlns:a16="http://schemas.microsoft.com/office/drawing/2014/main" id="{5590FC5A-5C6E-4DD7-8556-266CAD76FDB6}"/>
              </a:ext>
            </a:extLst>
          </p:cNvPr>
          <p:cNvGrpSpPr/>
          <p:nvPr/>
        </p:nvGrpSpPr>
        <p:grpSpPr>
          <a:xfrm>
            <a:off x="5527432" y="1706539"/>
            <a:ext cx="1520118" cy="870970"/>
            <a:chOff x="6338642" y="1975338"/>
            <a:chExt cx="1520118" cy="870970"/>
          </a:xfrm>
        </p:grpSpPr>
        <p:sp>
          <p:nvSpPr>
            <p:cNvPr id="12" name="TextBox 11">
              <a:extLst>
                <a:ext uri="{FF2B5EF4-FFF2-40B4-BE49-F238E27FC236}">
                  <a16:creationId xmlns:a16="http://schemas.microsoft.com/office/drawing/2014/main" id="{358E613F-63A4-47B4-991F-CB3A84E32EB2}"/>
                </a:ext>
              </a:extLst>
            </p:cNvPr>
            <p:cNvSpPr txBox="1"/>
            <p:nvPr/>
          </p:nvSpPr>
          <p:spPr>
            <a:xfrm>
              <a:off x="6338642" y="1975338"/>
              <a:ext cx="1372618"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60+</a:t>
              </a:r>
            </a:p>
          </p:txBody>
        </p:sp>
        <p:sp>
          <p:nvSpPr>
            <p:cNvPr id="13" name="TextBox 12">
              <a:extLst>
                <a:ext uri="{FF2B5EF4-FFF2-40B4-BE49-F238E27FC236}">
                  <a16:creationId xmlns:a16="http://schemas.microsoft.com/office/drawing/2014/main" id="{B6381784-BFC0-4480-9B8D-4C296AFA0A5B}"/>
                </a:ext>
              </a:extLst>
            </p:cNvPr>
            <p:cNvSpPr txBox="1"/>
            <p:nvPr/>
          </p:nvSpPr>
          <p:spPr>
            <a:xfrm>
              <a:off x="6360901" y="2497161"/>
              <a:ext cx="1497859" cy="349147"/>
            </a:xfrm>
            <a:prstGeom prst="rect">
              <a:avLst/>
            </a:prstGeom>
            <a:noFill/>
          </p:spPr>
          <p:txBody>
            <a:bodyPr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Certifications</a:t>
              </a:r>
            </a:p>
          </p:txBody>
        </p:sp>
      </p:grpSp>
      <p:grpSp>
        <p:nvGrpSpPr>
          <p:cNvPr id="29" name="Group 28">
            <a:extLst>
              <a:ext uri="{FF2B5EF4-FFF2-40B4-BE49-F238E27FC236}">
                <a16:creationId xmlns:a16="http://schemas.microsoft.com/office/drawing/2014/main" id="{A89DE970-706B-4636-AF59-1C08AAAD1660}"/>
              </a:ext>
            </a:extLst>
          </p:cNvPr>
          <p:cNvGrpSpPr/>
          <p:nvPr/>
        </p:nvGrpSpPr>
        <p:grpSpPr>
          <a:xfrm>
            <a:off x="9760644" y="1706539"/>
            <a:ext cx="2078365" cy="870970"/>
            <a:chOff x="9547388" y="1969001"/>
            <a:chExt cx="2078365" cy="870970"/>
          </a:xfrm>
        </p:grpSpPr>
        <p:sp>
          <p:nvSpPr>
            <p:cNvPr id="14" name="TextBox 13">
              <a:extLst>
                <a:ext uri="{FF2B5EF4-FFF2-40B4-BE49-F238E27FC236}">
                  <a16:creationId xmlns:a16="http://schemas.microsoft.com/office/drawing/2014/main" id="{9AE6C87D-EEB6-4CF1-9AE6-617B214E5E89}"/>
                </a:ext>
              </a:extLst>
            </p:cNvPr>
            <p:cNvSpPr txBox="1"/>
            <p:nvPr/>
          </p:nvSpPr>
          <p:spPr>
            <a:xfrm>
              <a:off x="9547388" y="1969001"/>
              <a:ext cx="2074639" cy="672312"/>
            </a:xfrm>
            <a:prstGeom prst="rect">
              <a:avLst/>
            </a:prstGeom>
            <a:noFill/>
          </p:spPr>
          <p:txBody>
            <a:bodyPr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Success</a:t>
              </a:r>
            </a:p>
          </p:txBody>
        </p:sp>
        <p:sp>
          <p:nvSpPr>
            <p:cNvPr id="15" name="TextBox 14">
              <a:extLst>
                <a:ext uri="{FF2B5EF4-FFF2-40B4-BE49-F238E27FC236}">
                  <a16:creationId xmlns:a16="http://schemas.microsoft.com/office/drawing/2014/main" id="{750913CD-EB91-40FF-8EAE-9027E624B43B}"/>
                </a:ext>
              </a:extLst>
            </p:cNvPr>
            <p:cNvSpPr txBox="1"/>
            <p:nvPr/>
          </p:nvSpPr>
          <p:spPr>
            <a:xfrm>
              <a:off x="9547388" y="2490824"/>
              <a:ext cx="2078365" cy="349147"/>
            </a:xfrm>
            <a:prstGeom prst="rect">
              <a:avLst/>
            </a:prstGeom>
            <a:noFill/>
          </p:spPr>
          <p:txBody>
            <a:bodyPr wrap="square"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Delivered</a:t>
              </a:r>
            </a:p>
          </p:txBody>
        </p:sp>
      </p:grpSp>
      <p:cxnSp>
        <p:nvCxnSpPr>
          <p:cNvPr id="16" name="Straight Connector 15">
            <a:extLst>
              <a:ext uri="{FF2B5EF4-FFF2-40B4-BE49-F238E27FC236}">
                <a16:creationId xmlns:a16="http://schemas.microsoft.com/office/drawing/2014/main" id="{0C9D2153-5E9D-4767-81CB-7E5087BEF502}"/>
              </a:ext>
            </a:extLst>
          </p:cNvPr>
          <p:cNvCxnSpPr/>
          <p:nvPr/>
        </p:nvCxnSpPr>
        <p:spPr>
          <a:xfrm>
            <a:off x="1924902"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E11907-F217-4D75-BC60-6BACD588946B}"/>
              </a:ext>
            </a:extLst>
          </p:cNvPr>
          <p:cNvCxnSpPr/>
          <p:nvPr/>
        </p:nvCxnSpPr>
        <p:spPr>
          <a:xfrm>
            <a:off x="3613470"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B2739B1-7A00-41E1-9E3D-912020969834}"/>
              </a:ext>
            </a:extLst>
          </p:cNvPr>
          <p:cNvCxnSpPr/>
          <p:nvPr/>
        </p:nvCxnSpPr>
        <p:spPr>
          <a:xfrm>
            <a:off x="7111358"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DB795B-0F20-41CB-9EA7-BEBD36BD2A46}"/>
              </a:ext>
            </a:extLst>
          </p:cNvPr>
          <p:cNvCxnSpPr/>
          <p:nvPr/>
        </p:nvCxnSpPr>
        <p:spPr>
          <a:xfrm>
            <a:off x="5331691"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07883ED-F2D1-412D-B357-383AC525909A}"/>
              </a:ext>
            </a:extLst>
          </p:cNvPr>
          <p:cNvSpPr txBox="1"/>
          <p:nvPr/>
        </p:nvSpPr>
        <p:spPr>
          <a:xfrm>
            <a:off x="7258110" y="1706539"/>
            <a:ext cx="1852985" cy="672312"/>
          </a:xfrm>
          <a:prstGeom prst="rect">
            <a:avLst/>
          </a:prstGeom>
          <a:noFill/>
        </p:spPr>
        <p:txBody>
          <a:bodyPr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9.8</a:t>
            </a:r>
            <a:r>
              <a:rPr lang="en-US" sz="1500" dirty="0">
                <a:gradFill>
                  <a:gsLst>
                    <a:gs pos="0">
                      <a:schemeClr val="bg1"/>
                    </a:gs>
                    <a:gs pos="74000">
                      <a:schemeClr val="bg1"/>
                    </a:gs>
                  </a:gsLst>
                  <a:lin ang="5400000" scaled="1"/>
                </a:gradFill>
                <a:latin typeface="+mj-lt"/>
                <a:ea typeface="ＭＳ Ｐゴシック" charset="0"/>
                <a:cs typeface="ＭＳ Ｐゴシック" charset="0"/>
              </a:rPr>
              <a:t> / 10</a:t>
            </a:r>
          </a:p>
        </p:txBody>
      </p:sp>
      <p:sp>
        <p:nvSpPr>
          <p:cNvPr id="21" name="TextBox 20">
            <a:extLst>
              <a:ext uri="{FF2B5EF4-FFF2-40B4-BE49-F238E27FC236}">
                <a16:creationId xmlns:a16="http://schemas.microsoft.com/office/drawing/2014/main" id="{58F3D2F4-0CD6-430A-A4D3-EDB71BDE341E}"/>
              </a:ext>
            </a:extLst>
          </p:cNvPr>
          <p:cNvSpPr txBox="1"/>
          <p:nvPr/>
        </p:nvSpPr>
        <p:spPr>
          <a:xfrm>
            <a:off x="7280370" y="2228363"/>
            <a:ext cx="2176464" cy="349147"/>
          </a:xfrm>
          <a:prstGeom prst="rect">
            <a:avLst/>
          </a:prstGeom>
          <a:noFill/>
        </p:spPr>
        <p:txBody>
          <a:bodyPr wrap="square" lIns="117165" tIns="58585" rIns="117165" bIns="58585">
            <a:spAutoFit/>
          </a:bodyPr>
          <a:lstStyle/>
          <a:p>
            <a:pPr>
              <a:defRPr/>
            </a:pPr>
            <a:r>
              <a:rPr lang="en-US" sz="1500" dirty="0">
                <a:gradFill>
                  <a:gsLst>
                    <a:gs pos="0">
                      <a:schemeClr val="bg1"/>
                    </a:gs>
                    <a:gs pos="74000">
                      <a:schemeClr val="bg1"/>
                    </a:gs>
                  </a:gsLst>
                  <a:lin ang="5400000" scaled="1"/>
                </a:gradFill>
                <a:latin typeface="+mj-lt"/>
                <a:ea typeface="ＭＳ Ｐゴシック" charset="0"/>
                <a:cs typeface="ＭＳ Ｐゴシック" charset="0"/>
              </a:rPr>
              <a:t>Customer Satisfaction</a:t>
            </a:r>
          </a:p>
        </p:txBody>
      </p:sp>
      <p:cxnSp>
        <p:nvCxnSpPr>
          <p:cNvPr id="28" name="Straight Connector 27">
            <a:extLst>
              <a:ext uri="{FF2B5EF4-FFF2-40B4-BE49-F238E27FC236}">
                <a16:creationId xmlns:a16="http://schemas.microsoft.com/office/drawing/2014/main" id="{7F200443-F65E-4A89-B576-177BEE524B26}"/>
              </a:ext>
            </a:extLst>
          </p:cNvPr>
          <p:cNvCxnSpPr/>
          <p:nvPr/>
        </p:nvCxnSpPr>
        <p:spPr>
          <a:xfrm>
            <a:off x="9600560"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Shape 946">
            <a:extLst>
              <a:ext uri="{FF2B5EF4-FFF2-40B4-BE49-F238E27FC236}">
                <a16:creationId xmlns:a16="http://schemas.microsoft.com/office/drawing/2014/main" id="{B69FA43F-CF51-45B4-B366-FE1DDCB1D83F}"/>
              </a:ext>
            </a:extLst>
          </p:cNvPr>
          <p:cNvSpPr txBox="1"/>
          <p:nvPr/>
        </p:nvSpPr>
        <p:spPr>
          <a:xfrm>
            <a:off x="436186" y="3189168"/>
            <a:ext cx="5630376" cy="2358614"/>
          </a:xfrm>
          <a:prstGeom prst="rect">
            <a:avLst/>
          </a:prstGeom>
          <a:noFill/>
          <a:ln>
            <a:noFill/>
          </a:ln>
        </p:spPr>
        <p:txBody>
          <a:bodyPr lIns="91401" tIns="45688" rIns="91401" bIns="45688" anchor="t" anchorCtr="0">
            <a:noAutofit/>
          </a:bodyPr>
          <a:lstStyle/>
          <a:p>
            <a:pPr marL="15870" lvl="1" indent="-3174">
              <a:buClr>
                <a:srgbClr val="00A1E0"/>
              </a:buClr>
              <a:buSzPct val="25000"/>
            </a:pPr>
            <a:r>
              <a:rPr lang="en-US" sz="2400" dirty="0">
                <a:solidFill>
                  <a:schemeClr val="accent1"/>
                </a:solidFill>
                <a:latin typeface="+mj-lt"/>
                <a:ea typeface="Arial"/>
                <a:cs typeface="Arial"/>
                <a:sym typeface="Arial"/>
              </a:rPr>
              <a:t>Company Highlights:</a:t>
            </a:r>
          </a:p>
          <a:p>
            <a:pPr marL="342797" lvl="1" indent="-342797">
              <a:spcBef>
                <a:spcPts val="600"/>
              </a:spcBef>
              <a:buClr>
                <a:srgbClr val="7F7F7F"/>
              </a:buClr>
            </a:pPr>
            <a:endParaRPr sz="300" dirty="0">
              <a:solidFill>
                <a:srgbClr val="7C868D"/>
              </a:solidFill>
              <a:latin typeface="+mj-lt"/>
              <a:ea typeface="Arial"/>
              <a:cs typeface="Arial"/>
              <a:sym typeface="Arial"/>
            </a:endParaRPr>
          </a:p>
          <a:p>
            <a:pPr marL="271382" lvl="1" indent="-258685">
              <a:spcBef>
                <a:spcPts val="600"/>
              </a:spcBef>
              <a:buClr>
                <a:srgbClr val="7F7F7F"/>
              </a:buClr>
              <a:buSzPct val="100000"/>
              <a:buFont typeface="Arial"/>
              <a:buChar char="•"/>
            </a:pPr>
            <a:r>
              <a:rPr lang="en-US" sz="1600" dirty="0">
                <a:solidFill>
                  <a:srgbClr val="7C868D"/>
                </a:solidFill>
                <a:latin typeface="+mj-lt"/>
                <a:ea typeface="Arial"/>
                <a:cs typeface="Arial"/>
                <a:sym typeface="Arial"/>
              </a:rPr>
              <a:t>#1 Salesforce Partner in Asia with Branch in San Francisco</a:t>
            </a:r>
          </a:p>
          <a:p>
            <a:pPr marL="271382" lvl="1" indent="-258685">
              <a:spcBef>
                <a:spcPts val="600"/>
              </a:spcBef>
              <a:buClr>
                <a:srgbClr val="7F7F7F"/>
              </a:buClr>
              <a:buSzPct val="100000"/>
              <a:buFont typeface="Arial"/>
              <a:buChar char="•"/>
            </a:pPr>
            <a:r>
              <a:rPr lang="en-US" sz="1600" dirty="0">
                <a:solidFill>
                  <a:srgbClr val="7C868D"/>
                </a:solidFill>
                <a:latin typeface="+mj-lt"/>
                <a:ea typeface="Arial"/>
                <a:cs typeface="Arial"/>
                <a:sym typeface="Arial"/>
              </a:rPr>
              <a:t>Salesforce Gold Partner</a:t>
            </a:r>
          </a:p>
          <a:p>
            <a:pPr marL="271382" lvl="1" indent="-258685">
              <a:spcBef>
                <a:spcPts val="600"/>
              </a:spcBef>
              <a:buClr>
                <a:srgbClr val="7F7F7F"/>
              </a:buClr>
              <a:buSzPct val="100000"/>
              <a:buFont typeface="Arial"/>
              <a:buChar char="•"/>
            </a:pPr>
            <a:r>
              <a:rPr lang="en-US" sz="1600" dirty="0">
                <a:solidFill>
                  <a:srgbClr val="7C868D"/>
                </a:solidFill>
                <a:latin typeface="+mj-lt"/>
                <a:ea typeface="Arial"/>
                <a:cs typeface="Arial"/>
                <a:sym typeface="Arial"/>
              </a:rPr>
              <a:t>1 of 20 Salesforce Resellers globally</a:t>
            </a:r>
          </a:p>
          <a:p>
            <a:pPr marL="271382" lvl="1" indent="-258685">
              <a:spcBef>
                <a:spcPts val="600"/>
              </a:spcBef>
              <a:buClr>
                <a:srgbClr val="7F7F7F"/>
              </a:buClr>
              <a:buSzPct val="100000"/>
              <a:buFont typeface="Arial"/>
              <a:buChar char="•"/>
            </a:pPr>
            <a:r>
              <a:rPr lang="en-US" sz="1600" dirty="0">
                <a:solidFill>
                  <a:srgbClr val="7C868D"/>
                </a:solidFill>
                <a:latin typeface="+mj-lt"/>
                <a:ea typeface="Arial"/>
                <a:cs typeface="Arial"/>
                <a:sym typeface="Arial"/>
              </a:rPr>
              <a:t>The only Partner to deliver an end-to-end solution in Asia (Marketing Cloud, Sales Cloud, Service Cloud, Community Cloud, and App Cloud)   </a:t>
            </a:r>
          </a:p>
          <a:p>
            <a:pPr marL="271382" lvl="1" indent="-258685">
              <a:spcBef>
                <a:spcPts val="600"/>
              </a:spcBef>
              <a:buClr>
                <a:srgbClr val="7F7F7F"/>
              </a:buClr>
              <a:buSzPct val="100000"/>
              <a:buFont typeface="Arial"/>
              <a:buChar char="•"/>
            </a:pPr>
            <a:r>
              <a:rPr lang="en-US" sz="1600" dirty="0">
                <a:solidFill>
                  <a:srgbClr val="7C868D"/>
                </a:solidFill>
                <a:latin typeface="+mj-lt"/>
                <a:ea typeface="Arial"/>
                <a:cs typeface="Arial"/>
                <a:sym typeface="Arial"/>
              </a:rPr>
              <a:t>9.8 /10 Customer Satisfaction as rated by our client</a:t>
            </a:r>
          </a:p>
          <a:p>
            <a:pPr marL="12697" lvl="1">
              <a:spcBef>
                <a:spcPts val="600"/>
              </a:spcBef>
              <a:buClr>
                <a:srgbClr val="7F7F7F"/>
              </a:buClr>
              <a:buSzPct val="100000"/>
            </a:pPr>
            <a:endParaRPr lang="en-US" sz="1600" dirty="0">
              <a:solidFill>
                <a:srgbClr val="7C868D"/>
              </a:solidFill>
              <a:latin typeface="+mj-lt"/>
              <a:ea typeface="Arial"/>
              <a:cs typeface="Arial"/>
              <a:sym typeface="Arial"/>
            </a:endParaRPr>
          </a:p>
          <a:p>
            <a:pPr marL="271382" lvl="1" indent="-258685">
              <a:spcBef>
                <a:spcPts val="600"/>
              </a:spcBef>
              <a:buClr>
                <a:srgbClr val="7F7F7F"/>
              </a:buClr>
              <a:buSzPct val="100000"/>
              <a:buFont typeface="Arial"/>
              <a:buChar char="•"/>
            </a:pPr>
            <a:endParaRPr lang="en-US" sz="1600" dirty="0">
              <a:solidFill>
                <a:srgbClr val="7C868D"/>
              </a:solidFill>
              <a:latin typeface="+mj-lt"/>
              <a:ea typeface="Arial"/>
              <a:cs typeface="Arial"/>
              <a:sym typeface="Arial"/>
            </a:endParaRPr>
          </a:p>
        </p:txBody>
      </p:sp>
      <p:pic>
        <p:nvPicPr>
          <p:cNvPr id="32" name="Shape 949">
            <a:extLst>
              <a:ext uri="{FF2B5EF4-FFF2-40B4-BE49-F238E27FC236}">
                <a16:creationId xmlns:a16="http://schemas.microsoft.com/office/drawing/2014/main" id="{19D6E890-7B42-429D-B933-7326C59FF5FB}"/>
              </a:ext>
            </a:extLst>
          </p:cNvPr>
          <p:cNvPicPr preferRelativeResize="0">
            <a:picLocks noChangeAspect="1"/>
          </p:cNvPicPr>
          <p:nvPr/>
        </p:nvPicPr>
        <p:blipFill rotWithShape="1">
          <a:blip r:embed="rId2" cstate="screen">
            <a:alphaModFix/>
            <a:extLst>
              <a:ext uri="{28A0092B-C50C-407E-A947-70E740481C1C}">
                <a14:useLocalDpi xmlns:a14="http://schemas.microsoft.com/office/drawing/2010/main" val="0"/>
              </a:ext>
            </a:extLst>
          </a:blip>
          <a:srcRect/>
          <a:stretch/>
        </p:blipFill>
        <p:spPr>
          <a:xfrm>
            <a:off x="6229619" y="3042183"/>
            <a:ext cx="1829377" cy="480577"/>
          </a:xfrm>
          <a:prstGeom prst="rect">
            <a:avLst/>
          </a:prstGeom>
          <a:noFill/>
          <a:ln>
            <a:noFill/>
          </a:ln>
        </p:spPr>
      </p:pic>
      <p:pic>
        <p:nvPicPr>
          <p:cNvPr id="33" name="Shape 956">
            <a:extLst>
              <a:ext uri="{FF2B5EF4-FFF2-40B4-BE49-F238E27FC236}">
                <a16:creationId xmlns:a16="http://schemas.microsoft.com/office/drawing/2014/main" id="{1F0EC53C-7AB3-4D4C-846E-E6AADA6C7A97}"/>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val="0"/>
              </a:ext>
            </a:extLst>
          </a:blip>
          <a:srcRect/>
          <a:stretch/>
        </p:blipFill>
        <p:spPr>
          <a:xfrm>
            <a:off x="8869652" y="4797526"/>
            <a:ext cx="2550559" cy="819075"/>
          </a:xfrm>
          <a:prstGeom prst="rect">
            <a:avLst/>
          </a:prstGeom>
          <a:noFill/>
          <a:ln>
            <a:noFill/>
          </a:ln>
        </p:spPr>
      </p:pic>
      <p:pic>
        <p:nvPicPr>
          <p:cNvPr id="34" name="Picture 33">
            <a:extLst>
              <a:ext uri="{FF2B5EF4-FFF2-40B4-BE49-F238E27FC236}">
                <a16:creationId xmlns:a16="http://schemas.microsoft.com/office/drawing/2014/main" id="{532FA5D4-6979-460C-B2C3-38881DD7D94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69651" y="5725624"/>
            <a:ext cx="2584452" cy="768351"/>
          </a:xfrm>
          <a:prstGeom prst="rect">
            <a:avLst/>
          </a:prstGeom>
        </p:spPr>
      </p:pic>
      <p:pic>
        <p:nvPicPr>
          <p:cNvPr id="35" name="Shape 948">
            <a:extLst>
              <a:ext uri="{FF2B5EF4-FFF2-40B4-BE49-F238E27FC236}">
                <a16:creationId xmlns:a16="http://schemas.microsoft.com/office/drawing/2014/main" id="{6D59071C-9F3A-415B-88A0-18BD65775BEB}"/>
              </a:ext>
            </a:extLst>
          </p:cNvPr>
          <p:cNvPicPr preferRelativeResize="0">
            <a:picLocks noChangeAspect="1"/>
          </p:cNvPicPr>
          <p:nvPr/>
        </p:nvPicPr>
        <p:blipFill rotWithShape="1">
          <a:blip r:embed="rId5" cstate="screen">
            <a:alphaModFix/>
            <a:extLst>
              <a:ext uri="{28A0092B-C50C-407E-A947-70E740481C1C}">
                <a14:useLocalDpi xmlns:a14="http://schemas.microsoft.com/office/drawing/2010/main" val="0"/>
              </a:ext>
            </a:extLst>
          </a:blip>
          <a:srcRect/>
          <a:stretch/>
        </p:blipFill>
        <p:spPr>
          <a:xfrm>
            <a:off x="6229619" y="3703357"/>
            <a:ext cx="1829377" cy="498169"/>
          </a:xfrm>
          <a:prstGeom prst="rect">
            <a:avLst/>
          </a:prstGeom>
          <a:noFill/>
          <a:ln>
            <a:noFill/>
          </a:ln>
        </p:spPr>
      </p:pic>
      <p:pic>
        <p:nvPicPr>
          <p:cNvPr id="36" name="Picture 35">
            <a:extLst>
              <a:ext uri="{FF2B5EF4-FFF2-40B4-BE49-F238E27FC236}">
                <a16:creationId xmlns:a16="http://schemas.microsoft.com/office/drawing/2014/main" id="{C1D331E8-688C-4068-9A5D-2A1E2582120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29619" y="4382123"/>
            <a:ext cx="1675893" cy="494017"/>
          </a:xfrm>
          <a:prstGeom prst="rect">
            <a:avLst/>
          </a:prstGeom>
        </p:spPr>
      </p:pic>
      <p:pic>
        <p:nvPicPr>
          <p:cNvPr id="37" name="Picture 36">
            <a:extLst>
              <a:ext uri="{FF2B5EF4-FFF2-40B4-BE49-F238E27FC236}">
                <a16:creationId xmlns:a16="http://schemas.microsoft.com/office/drawing/2014/main" id="{1912E455-2B57-44A2-9327-7D95C839A0D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869651" y="2867676"/>
            <a:ext cx="1197016" cy="824896"/>
          </a:xfrm>
          <a:prstGeom prst="rect">
            <a:avLst/>
          </a:prstGeom>
        </p:spPr>
      </p:pic>
      <p:pic>
        <p:nvPicPr>
          <p:cNvPr id="38" name="Picture 37">
            <a:extLst>
              <a:ext uri="{FF2B5EF4-FFF2-40B4-BE49-F238E27FC236}">
                <a16:creationId xmlns:a16="http://schemas.microsoft.com/office/drawing/2014/main" id="{A335D0BC-A2E4-4C2E-951F-5E52C3E5C5D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69651" y="3751758"/>
            <a:ext cx="1978416" cy="882529"/>
          </a:xfrm>
          <a:prstGeom prst="rect">
            <a:avLst/>
          </a:prstGeom>
        </p:spPr>
      </p:pic>
      <p:pic>
        <p:nvPicPr>
          <p:cNvPr id="39" name="Picture 38">
            <a:extLst>
              <a:ext uri="{FF2B5EF4-FFF2-40B4-BE49-F238E27FC236}">
                <a16:creationId xmlns:a16="http://schemas.microsoft.com/office/drawing/2014/main" id="{9E59B606-39B3-4BC1-A888-8596804F9C2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417214" y="5071597"/>
            <a:ext cx="568800" cy="568800"/>
          </a:xfrm>
          <a:prstGeom prst="rect">
            <a:avLst/>
          </a:prstGeom>
        </p:spPr>
      </p:pic>
      <p:pic>
        <p:nvPicPr>
          <p:cNvPr id="40" name="Picture 39">
            <a:extLst>
              <a:ext uri="{FF2B5EF4-FFF2-40B4-BE49-F238E27FC236}">
                <a16:creationId xmlns:a16="http://schemas.microsoft.com/office/drawing/2014/main" id="{DD424EF1-779F-47EE-89A3-9E371FBEDD5A}"/>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229618" y="5123727"/>
            <a:ext cx="1024540" cy="464543"/>
          </a:xfrm>
          <a:prstGeom prst="rect">
            <a:avLst/>
          </a:prstGeom>
        </p:spPr>
      </p:pic>
      <p:pic>
        <p:nvPicPr>
          <p:cNvPr id="41" name="Picture 40">
            <a:extLst>
              <a:ext uri="{FF2B5EF4-FFF2-40B4-BE49-F238E27FC236}">
                <a16:creationId xmlns:a16="http://schemas.microsoft.com/office/drawing/2014/main" id="{D3697661-05B0-4334-ACEB-C0FF8B84E12D}"/>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229619" y="5745499"/>
            <a:ext cx="995645" cy="477910"/>
          </a:xfrm>
          <a:prstGeom prst="rect">
            <a:avLst/>
          </a:prstGeom>
        </p:spPr>
      </p:pic>
    </p:spTree>
    <p:extLst>
      <p:ext uri="{BB962C8B-B14F-4D97-AF65-F5344CB8AC3E}">
        <p14:creationId xmlns:p14="http://schemas.microsoft.com/office/powerpoint/2010/main" val="6246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511299"/>
          </a:xfrm>
        </p:spPr>
        <p:txBody>
          <a:bodyPr>
            <a:normAutofit/>
          </a:bodyPr>
          <a:lstStyle/>
          <a:p>
            <a:r>
              <a:rPr lang="en-US" sz="2800" cap="all" dirty="0">
                <a:solidFill>
                  <a:srgbClr val="A69448"/>
                </a:solidFill>
                <a:latin typeface="Arial"/>
                <a:ea typeface="+mn-ea"/>
                <a:cs typeface="Arial"/>
              </a:rPr>
              <a:t>Live Chat</a:t>
            </a:r>
          </a:p>
        </p:txBody>
      </p:sp>
      <p:pic>
        <p:nvPicPr>
          <p:cNvPr id="4" name="Picture 3"/>
          <p:cNvPicPr>
            <a:picLocks noChangeAspect="1"/>
          </p:cNvPicPr>
          <p:nvPr/>
        </p:nvPicPr>
        <p:blipFill>
          <a:blip r:embed="rId2"/>
          <a:stretch>
            <a:fillRect/>
          </a:stretch>
        </p:blipFill>
        <p:spPr>
          <a:xfrm>
            <a:off x="1777999" y="2959099"/>
            <a:ext cx="2385237" cy="1045047"/>
          </a:xfrm>
          <a:prstGeom prst="rect">
            <a:avLst/>
          </a:prstGeom>
        </p:spPr>
      </p:pic>
      <p:sp>
        <p:nvSpPr>
          <p:cNvPr id="5" name="&quot;No&quot; Symbol 4"/>
          <p:cNvSpPr/>
          <p:nvPr/>
        </p:nvSpPr>
        <p:spPr>
          <a:xfrm>
            <a:off x="838200" y="1418269"/>
            <a:ext cx="4412639" cy="4126706"/>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Callout 5"/>
          <p:cNvSpPr/>
          <p:nvPr/>
        </p:nvSpPr>
        <p:spPr>
          <a:xfrm>
            <a:off x="6946900" y="1752600"/>
            <a:ext cx="3962399" cy="2679700"/>
          </a:xfrm>
          <a:prstGeom prst="wedgeEllipseCallout">
            <a:avLst/>
          </a:prstGeom>
          <a:solidFill>
            <a:srgbClr val="B3A258"/>
          </a:solidFill>
          <a:ln>
            <a:solidFill>
              <a:srgbClr val="B3A258"/>
            </a:soli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latin typeface="Arial" panose="020B0604020202020204" pitchFamily="34" charset="0"/>
                <a:cs typeface="Arial" panose="020B0604020202020204" pitchFamily="34" charset="0"/>
              </a:rPr>
              <a:t>Salesforce Live Chat</a:t>
            </a:r>
          </a:p>
        </p:txBody>
      </p:sp>
    </p:spTree>
    <p:extLst>
      <p:ext uri="{BB962C8B-B14F-4D97-AF65-F5344CB8AC3E}">
        <p14:creationId xmlns:p14="http://schemas.microsoft.com/office/powerpoint/2010/main" val="25487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39" y="0"/>
            <a:ext cx="11026260" cy="1325563"/>
          </a:xfrm>
        </p:spPr>
        <p:txBody>
          <a:bodyPr>
            <a:normAutofit/>
          </a:bodyPr>
          <a:lstStyle/>
          <a:p>
            <a:pPr algn="ctr"/>
            <a:r>
              <a:rPr lang="en-US" sz="2800" cap="all" dirty="0">
                <a:solidFill>
                  <a:srgbClr val="A69448"/>
                </a:solidFill>
                <a:latin typeface="Arial"/>
                <a:ea typeface="+mn-ea"/>
                <a:cs typeface="Arial"/>
              </a:rPr>
              <a:t>Live Chat on www.anantaravacationclub.com </a:t>
            </a:r>
          </a:p>
        </p:txBody>
      </p:sp>
      <p:pic>
        <p:nvPicPr>
          <p:cNvPr id="4" name="Content Placeholder 3"/>
          <p:cNvPicPr>
            <a:picLocks noGrp="1" noChangeAspect="1"/>
          </p:cNvPicPr>
          <p:nvPr>
            <p:ph idx="1"/>
          </p:nvPr>
        </p:nvPicPr>
        <p:blipFill>
          <a:blip r:embed="rId3"/>
          <a:stretch>
            <a:fillRect/>
          </a:stretch>
        </p:blipFill>
        <p:spPr>
          <a:xfrm>
            <a:off x="1972078" y="1182342"/>
            <a:ext cx="8223383" cy="5350659"/>
          </a:xfrm>
          <a:prstGeom prst="rect">
            <a:avLst/>
          </a:prstGeom>
          <a:effectLst>
            <a:glow rad="127000">
              <a:schemeClr val="bg1">
                <a:lumMod val="50000"/>
              </a:schemeClr>
            </a:glow>
          </a:effectLst>
        </p:spPr>
      </p:pic>
    </p:spTree>
    <p:extLst>
      <p:ext uri="{BB962C8B-B14F-4D97-AF65-F5344CB8AC3E}">
        <p14:creationId xmlns:p14="http://schemas.microsoft.com/office/powerpoint/2010/main" val="364737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0"/>
            <a:ext cx="10515600" cy="1325563"/>
          </a:xfrm>
        </p:spPr>
        <p:txBody>
          <a:bodyPr>
            <a:normAutofit/>
          </a:bodyPr>
          <a:lstStyle/>
          <a:p>
            <a:pPr algn="ctr"/>
            <a:r>
              <a:rPr lang="en-US" sz="2800" cap="all" dirty="0">
                <a:solidFill>
                  <a:srgbClr val="A69448"/>
                </a:solidFill>
                <a:latin typeface="Arial"/>
                <a:ea typeface="+mn-ea"/>
                <a:cs typeface="Arial"/>
              </a:rPr>
              <a:t>Live Chat on </a:t>
            </a:r>
            <a:r>
              <a:rPr lang="en-US" sz="2800" cap="all" dirty="0" err="1">
                <a:solidFill>
                  <a:srgbClr val="A69448"/>
                </a:solidFill>
                <a:latin typeface="Arial"/>
                <a:ea typeface="+mn-ea"/>
                <a:cs typeface="Arial"/>
              </a:rPr>
              <a:t>iVacation</a:t>
            </a:r>
            <a:r>
              <a:rPr lang="en-US" sz="2800" cap="all" dirty="0">
                <a:solidFill>
                  <a:srgbClr val="A69448"/>
                </a:solidFill>
                <a:latin typeface="Arial"/>
                <a:ea typeface="+mn-ea"/>
                <a:cs typeface="Arial"/>
              </a:rPr>
              <a:t> mobile app</a:t>
            </a:r>
          </a:p>
        </p:txBody>
      </p:sp>
      <p:pic>
        <p:nvPicPr>
          <p:cNvPr id="9" name="Picture 8"/>
          <p:cNvPicPr>
            <a:picLocks noChangeAspect="1"/>
          </p:cNvPicPr>
          <p:nvPr/>
        </p:nvPicPr>
        <p:blipFill>
          <a:blip r:embed="rId3"/>
          <a:stretch>
            <a:fillRect/>
          </a:stretch>
        </p:blipFill>
        <p:spPr>
          <a:xfrm>
            <a:off x="7959079" y="1336907"/>
            <a:ext cx="4111554" cy="5244119"/>
          </a:xfrm>
          <a:prstGeom prst="rect">
            <a:avLst/>
          </a:prstGeom>
          <a:effectLst>
            <a:softEdge rad="38100"/>
          </a:effectLst>
        </p:spPr>
      </p:pic>
      <p:pic>
        <p:nvPicPr>
          <p:cNvPr id="10" name="Picture 9"/>
          <p:cNvPicPr>
            <a:picLocks noChangeAspect="1"/>
          </p:cNvPicPr>
          <p:nvPr/>
        </p:nvPicPr>
        <p:blipFill>
          <a:blip r:embed="rId4"/>
          <a:stretch>
            <a:fillRect/>
          </a:stretch>
        </p:blipFill>
        <p:spPr>
          <a:xfrm>
            <a:off x="79992" y="1336907"/>
            <a:ext cx="3957176" cy="5244119"/>
          </a:xfrm>
          <a:prstGeom prst="rect">
            <a:avLst/>
          </a:prstGeom>
          <a:effectLst>
            <a:softEdge rad="38100"/>
          </a:effectLst>
        </p:spPr>
      </p:pic>
      <p:pic>
        <p:nvPicPr>
          <p:cNvPr id="11" name="Picture 10"/>
          <p:cNvPicPr>
            <a:picLocks noChangeAspect="1"/>
          </p:cNvPicPr>
          <p:nvPr/>
        </p:nvPicPr>
        <p:blipFill>
          <a:blip r:embed="rId5"/>
          <a:stretch>
            <a:fillRect/>
          </a:stretch>
        </p:blipFill>
        <p:spPr>
          <a:xfrm>
            <a:off x="365760" y="491983"/>
            <a:ext cx="1836758" cy="550638"/>
          </a:xfrm>
          <a:prstGeom prst="rect">
            <a:avLst/>
          </a:prstGeom>
        </p:spPr>
      </p:pic>
      <p:pic>
        <p:nvPicPr>
          <p:cNvPr id="12" name="Picture 11"/>
          <p:cNvPicPr>
            <a:picLocks noChangeAspect="1"/>
          </p:cNvPicPr>
          <p:nvPr/>
        </p:nvPicPr>
        <p:blipFill>
          <a:blip r:embed="rId6"/>
          <a:stretch>
            <a:fillRect/>
          </a:stretch>
        </p:blipFill>
        <p:spPr>
          <a:xfrm>
            <a:off x="10014856" y="495891"/>
            <a:ext cx="1720417" cy="546730"/>
          </a:xfrm>
          <a:prstGeom prst="rect">
            <a:avLst/>
          </a:prstGeom>
        </p:spPr>
      </p:pic>
      <p:pic>
        <p:nvPicPr>
          <p:cNvPr id="15" name="Picture 14"/>
          <p:cNvPicPr>
            <a:picLocks noChangeAspect="1"/>
          </p:cNvPicPr>
          <p:nvPr/>
        </p:nvPicPr>
        <p:blipFill>
          <a:blip r:embed="rId7"/>
          <a:stretch>
            <a:fillRect/>
          </a:stretch>
        </p:blipFill>
        <p:spPr>
          <a:xfrm>
            <a:off x="4037168" y="1336907"/>
            <a:ext cx="3921911" cy="5244119"/>
          </a:xfrm>
          <a:prstGeom prst="rect">
            <a:avLst/>
          </a:prstGeom>
          <a:effectLst>
            <a:softEdge rad="38100"/>
          </a:effectLst>
        </p:spPr>
      </p:pic>
    </p:spTree>
    <p:extLst>
      <p:ext uri="{BB962C8B-B14F-4D97-AF65-F5344CB8AC3E}">
        <p14:creationId xmlns:p14="http://schemas.microsoft.com/office/powerpoint/2010/main" val="35750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dirty="0">
                <a:solidFill>
                  <a:srgbClr val="A69448"/>
                </a:solidFill>
                <a:latin typeface="Arial"/>
                <a:ea typeface="+mn-ea"/>
                <a:cs typeface="Arial"/>
              </a:rPr>
              <a:t>Downloads of </a:t>
            </a:r>
            <a:r>
              <a:rPr lang="en-US" sz="2800" cap="all" dirty="0" err="1">
                <a:solidFill>
                  <a:srgbClr val="A69448"/>
                </a:solidFill>
                <a:latin typeface="Arial"/>
                <a:ea typeface="+mn-ea"/>
                <a:cs typeface="Arial"/>
              </a:rPr>
              <a:t>iVacation</a:t>
            </a:r>
            <a:r>
              <a:rPr lang="en-US" sz="2800" cap="all" dirty="0">
                <a:solidFill>
                  <a:srgbClr val="A69448"/>
                </a:solidFill>
                <a:latin typeface="Arial"/>
                <a:ea typeface="+mn-ea"/>
                <a:cs typeface="Arial"/>
              </a:rPr>
              <a:t> Mobile App on the Apple Store</a:t>
            </a:r>
          </a:p>
        </p:txBody>
      </p:sp>
      <p:sp>
        <p:nvSpPr>
          <p:cNvPr id="9" name="TextBox 8"/>
          <p:cNvSpPr txBox="1"/>
          <p:nvPr/>
        </p:nvSpPr>
        <p:spPr>
          <a:xfrm>
            <a:off x="372980" y="3454665"/>
            <a:ext cx="6677526" cy="707886"/>
          </a:xfrm>
          <a:prstGeom prst="rect">
            <a:avLst/>
          </a:prstGeom>
          <a:noFill/>
          <a:effectLst>
            <a:outerShdw blurRad="50800" dist="50800" dir="5400000" algn="ctr" rotWithShape="0">
              <a:schemeClr val="bg1"/>
            </a:outerShdw>
            <a:reflection blurRad="6350" stA="66000" endPos="90000" dir="5400000" sy="-100000" algn="bl" rotWithShape="0"/>
          </a:effectLst>
        </p:spPr>
        <p:txBody>
          <a:bodyPr wrap="square" rtlCol="0">
            <a:spAutoFit/>
          </a:bodyPr>
          <a:lstStyle/>
          <a:p>
            <a:pPr algn="ctr"/>
            <a:r>
              <a:rPr lang="en-US" sz="4000" cap="all" dirty="0">
                <a:solidFill>
                  <a:srgbClr val="A69448"/>
                </a:solidFill>
                <a:latin typeface="Arial"/>
                <a:cs typeface="Arial"/>
              </a:rPr>
              <a:t>650% growth!</a:t>
            </a:r>
            <a:r>
              <a:rPr lang="en-US" dirty="0"/>
              <a:t>	</a:t>
            </a:r>
          </a:p>
        </p:txBody>
      </p:sp>
      <p:pic>
        <p:nvPicPr>
          <p:cNvPr id="10" name="Picture 9"/>
          <p:cNvPicPr>
            <a:picLocks noChangeAspect="1"/>
          </p:cNvPicPr>
          <p:nvPr/>
        </p:nvPicPr>
        <p:blipFill>
          <a:blip r:embed="rId3"/>
          <a:stretch>
            <a:fillRect/>
          </a:stretch>
        </p:blipFill>
        <p:spPr>
          <a:xfrm>
            <a:off x="6202280" y="2182231"/>
            <a:ext cx="5297154" cy="3960641"/>
          </a:xfrm>
          <a:prstGeom prst="rect">
            <a:avLst/>
          </a:prstGeom>
        </p:spPr>
      </p:pic>
    </p:spTree>
    <p:extLst>
      <p:ext uri="{BB962C8B-B14F-4D97-AF65-F5344CB8AC3E}">
        <p14:creationId xmlns:p14="http://schemas.microsoft.com/office/powerpoint/2010/main" val="31280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dirty="0">
                <a:solidFill>
                  <a:srgbClr val="A69448"/>
                </a:solidFill>
                <a:latin typeface="Arial"/>
                <a:ea typeface="+mn-ea"/>
                <a:cs typeface="Arial"/>
              </a:rPr>
              <a:t>Live Chats Opened by month</a:t>
            </a:r>
          </a:p>
        </p:txBody>
      </p:sp>
      <p:graphicFrame>
        <p:nvGraphicFramePr>
          <p:cNvPr id="5" name="Chart 4"/>
          <p:cNvGraphicFramePr>
            <a:graphicFrameLocks/>
          </p:cNvGraphicFramePr>
          <p:nvPr>
            <p:extLst>
              <p:ext uri="{D42A27DB-BD31-4B8C-83A1-F6EECF244321}">
                <p14:modId xmlns:p14="http://schemas.microsoft.com/office/powerpoint/2010/main" val="3152255598"/>
              </p:ext>
            </p:extLst>
          </p:nvPr>
        </p:nvGraphicFramePr>
        <p:xfrm>
          <a:off x="423333" y="1410493"/>
          <a:ext cx="8568266" cy="5185040"/>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Arrow 2"/>
          <p:cNvSpPr/>
          <p:nvPr/>
        </p:nvSpPr>
        <p:spPr>
          <a:xfrm rot="16200000">
            <a:off x="8464550" y="2940050"/>
            <a:ext cx="3302000" cy="1689100"/>
          </a:xfrm>
          <a:prstGeom prst="rightArrow">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122"/>
            <a:ext cx="10515600" cy="963907"/>
          </a:xfrm>
        </p:spPr>
        <p:txBody>
          <a:bodyPr>
            <a:normAutofit/>
          </a:bodyPr>
          <a:lstStyle/>
          <a:p>
            <a:pPr algn="ctr"/>
            <a:r>
              <a:rPr lang="en-US" sz="2800" cap="all" dirty="0">
                <a:solidFill>
                  <a:srgbClr val="A69448"/>
                </a:solidFill>
                <a:latin typeface="Arial"/>
                <a:ea typeface="+mn-ea"/>
                <a:cs typeface="Arial"/>
              </a:rPr>
              <a:t>Customer feedback</a:t>
            </a:r>
          </a:p>
        </p:txBody>
      </p:sp>
      <p:graphicFrame>
        <p:nvGraphicFramePr>
          <p:cNvPr id="6" name="Chart 5"/>
          <p:cNvGraphicFramePr>
            <a:graphicFrameLocks/>
          </p:cNvGraphicFramePr>
          <p:nvPr>
            <p:extLst>
              <p:ext uri="{D42A27DB-BD31-4B8C-83A1-F6EECF244321}">
                <p14:modId xmlns:p14="http://schemas.microsoft.com/office/powerpoint/2010/main" val="1128151376"/>
              </p:ext>
            </p:extLst>
          </p:nvPr>
        </p:nvGraphicFramePr>
        <p:xfrm>
          <a:off x="6132092" y="1684421"/>
          <a:ext cx="5706982" cy="35456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543800" y="5214468"/>
            <a:ext cx="3236495" cy="584775"/>
          </a:xfrm>
          <a:prstGeom prst="rect">
            <a:avLst/>
          </a:prstGeom>
          <a:noFill/>
        </p:spPr>
        <p:txBody>
          <a:bodyPr wrap="square" rtlCol="0">
            <a:spAutoFit/>
          </a:bodyPr>
          <a:lstStyle/>
          <a:p>
            <a:r>
              <a:rPr lang="en-US" sz="3200" dirty="0">
                <a:solidFill>
                  <a:srgbClr val="B3A258"/>
                </a:solidFill>
                <a:effectLst>
                  <a:reflection stA="80000" endPos="65000" dist="76200" dir="5400000" sy="-100000" algn="bl" rotWithShape="0"/>
                </a:effectLst>
                <a:latin typeface="Arial" panose="020B0604020202020204" pitchFamily="34" charset="0"/>
                <a:ea typeface="+mj-ea"/>
                <a:cs typeface="Arial" panose="020B0604020202020204" pitchFamily="34" charset="0"/>
              </a:rPr>
              <a:t>94% Satisfaction</a:t>
            </a:r>
          </a:p>
        </p:txBody>
      </p:sp>
      <p:sp>
        <p:nvSpPr>
          <p:cNvPr id="9" name="TextBox 8"/>
          <p:cNvSpPr txBox="1"/>
          <p:nvPr/>
        </p:nvSpPr>
        <p:spPr>
          <a:xfrm>
            <a:off x="272713" y="2128343"/>
            <a:ext cx="5859379" cy="1200329"/>
          </a:xfrm>
          <a:prstGeom prst="rect">
            <a:avLst/>
          </a:prstGeom>
          <a:noFill/>
        </p:spPr>
        <p:txBody>
          <a:bodyPr wrap="square" rtlCol="0">
            <a:spAutoFit/>
          </a:bodyPr>
          <a:lstStyle/>
          <a:p>
            <a:pPr algn="just"/>
            <a:r>
              <a:rPr lang="en-US" i="1" dirty="0">
                <a:latin typeface="Arial" panose="020B0604020202020204" pitchFamily="34" charset="0"/>
                <a:cs typeface="Arial" panose="020B0604020202020204" pitchFamily="34" charset="0"/>
              </a:rPr>
              <a:t>“excellent customer service support. APP is functioning with immediate response followed by phone call for more effective communication and question answered instantly. excellent.” </a:t>
            </a:r>
          </a:p>
        </p:txBody>
      </p:sp>
      <p:sp>
        <p:nvSpPr>
          <p:cNvPr id="10" name="TextBox 9"/>
          <p:cNvSpPr txBox="1"/>
          <p:nvPr/>
        </p:nvSpPr>
        <p:spPr>
          <a:xfrm>
            <a:off x="356933" y="4306788"/>
            <a:ext cx="5690937" cy="923330"/>
          </a:xfrm>
          <a:prstGeom prst="rect">
            <a:avLst/>
          </a:prstGeom>
          <a:noFill/>
        </p:spPr>
        <p:txBody>
          <a:bodyPr wrap="square" rtlCol="0">
            <a:spAutoFit/>
          </a:bodyPr>
          <a:lstStyle/>
          <a:p>
            <a:pPr algn="just"/>
            <a:r>
              <a:rPr lang="en-US" i="1" dirty="0">
                <a:latin typeface="Arial" panose="020B0604020202020204" pitchFamily="34" charset="0"/>
                <a:cs typeface="Arial" panose="020B0604020202020204" pitchFamily="34" charset="0"/>
              </a:rPr>
              <a:t>“I chatted with your representative (</a:t>
            </a:r>
            <a:r>
              <a:rPr lang="en-US" i="1" dirty="0" err="1">
                <a:latin typeface="Arial" panose="020B0604020202020204" pitchFamily="34" charset="0"/>
                <a:cs typeface="Arial" panose="020B0604020202020204" pitchFamily="34" charset="0"/>
              </a:rPr>
              <a:t>Cliffton</a:t>
            </a:r>
            <a:r>
              <a:rPr lang="en-US" i="1" dirty="0">
                <a:latin typeface="Arial" panose="020B0604020202020204" pitchFamily="34" charset="0"/>
                <a:cs typeface="Arial" panose="020B0604020202020204" pitchFamily="34" charset="0"/>
              </a:rPr>
              <a:t>) on your web chat client. He was super helpful and resolved my booking instantly</a:t>
            </a:r>
            <a:r>
              <a:rPr lang="en-US"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196000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dirty="0">
                <a:solidFill>
                  <a:srgbClr val="A69448"/>
                </a:solidFill>
                <a:latin typeface="Arial"/>
                <a:ea typeface="+mn-ea"/>
                <a:cs typeface="Arial"/>
              </a:rPr>
              <a:t>Call back requests online </a:t>
            </a:r>
          </a:p>
        </p:txBody>
      </p:sp>
      <p:pic>
        <p:nvPicPr>
          <p:cNvPr id="4" name="Picture 3"/>
          <p:cNvPicPr>
            <a:picLocks noChangeAspect="1"/>
          </p:cNvPicPr>
          <p:nvPr/>
        </p:nvPicPr>
        <p:blipFill>
          <a:blip r:embed="rId2"/>
          <a:stretch>
            <a:fillRect/>
          </a:stretch>
        </p:blipFill>
        <p:spPr>
          <a:xfrm>
            <a:off x="2887328" y="1414211"/>
            <a:ext cx="6657975" cy="4895850"/>
          </a:xfrm>
          <a:prstGeom prst="rect">
            <a:avLst/>
          </a:prstGeom>
        </p:spPr>
      </p:pic>
    </p:spTree>
    <p:extLst>
      <p:ext uri="{BB962C8B-B14F-4D97-AF65-F5344CB8AC3E}">
        <p14:creationId xmlns:p14="http://schemas.microsoft.com/office/powerpoint/2010/main" val="128472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dirty="0">
                <a:solidFill>
                  <a:srgbClr val="B3A258"/>
                </a:solidFill>
                <a:latin typeface="Arial"/>
                <a:ea typeface="+mn-ea"/>
                <a:cs typeface="+mn-cs"/>
              </a:rPr>
              <a:t>DASHBOARDS</a:t>
            </a:r>
          </a:p>
        </p:txBody>
      </p:sp>
      <p:pic>
        <p:nvPicPr>
          <p:cNvPr id="4" name="Content Placeholder 3"/>
          <p:cNvPicPr>
            <a:picLocks noGrp="1" noChangeAspect="1"/>
          </p:cNvPicPr>
          <p:nvPr>
            <p:ph idx="1"/>
          </p:nvPr>
        </p:nvPicPr>
        <p:blipFill>
          <a:blip r:embed="rId2"/>
          <a:stretch>
            <a:fillRect/>
          </a:stretch>
        </p:blipFill>
        <p:spPr>
          <a:xfrm>
            <a:off x="585686" y="1481683"/>
            <a:ext cx="6948873" cy="4579939"/>
          </a:xfrm>
          <a:prstGeom prst="rect">
            <a:avLst/>
          </a:prstGeom>
          <a:effectLst>
            <a:glow rad="101600">
              <a:srgbClr val="B3A258">
                <a:alpha val="40000"/>
              </a:srgbClr>
            </a:glow>
          </a:effectLst>
        </p:spPr>
      </p:pic>
      <p:sp>
        <p:nvSpPr>
          <p:cNvPr id="6" name="Left Arrow Callout 5"/>
          <p:cNvSpPr/>
          <p:nvPr/>
        </p:nvSpPr>
        <p:spPr>
          <a:xfrm>
            <a:off x="5143025" y="1745560"/>
            <a:ext cx="5817744" cy="4965767"/>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Individual Performance </a:t>
            </a:r>
          </a:p>
        </p:txBody>
      </p:sp>
      <p:pic>
        <p:nvPicPr>
          <p:cNvPr id="7" name="Picture 6"/>
          <p:cNvPicPr>
            <a:picLocks noChangeAspect="1"/>
          </p:cNvPicPr>
          <p:nvPr/>
        </p:nvPicPr>
        <p:blipFill>
          <a:blip r:embed="rId3"/>
          <a:stretch>
            <a:fillRect/>
          </a:stretch>
        </p:blipFill>
        <p:spPr>
          <a:xfrm>
            <a:off x="7645905" y="2062976"/>
            <a:ext cx="2904911" cy="4564130"/>
          </a:xfrm>
          <a:prstGeom prst="rect">
            <a:avLst/>
          </a:prstGeom>
          <a:effectLst>
            <a:softEdge rad="38100"/>
          </a:effectLst>
        </p:spPr>
      </p:pic>
      <p:sp>
        <p:nvSpPr>
          <p:cNvPr id="9" name="Down Arrow Callout 8"/>
          <p:cNvSpPr/>
          <p:nvPr/>
        </p:nvSpPr>
        <p:spPr>
          <a:xfrm>
            <a:off x="838200" y="1371600"/>
            <a:ext cx="2741023" cy="1985554"/>
          </a:xfrm>
          <a:prstGeom prst="down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 case levels and reassign staff accordingly</a:t>
            </a:r>
          </a:p>
        </p:txBody>
      </p:sp>
    </p:spTree>
    <p:extLst>
      <p:ext uri="{BB962C8B-B14F-4D97-AF65-F5344CB8AC3E}">
        <p14:creationId xmlns:p14="http://schemas.microsoft.com/office/powerpoint/2010/main" val="318103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dirty="0">
                <a:solidFill>
                  <a:srgbClr val="B3A258"/>
                </a:solidFill>
                <a:latin typeface="Arial"/>
                <a:ea typeface="+mn-ea"/>
                <a:cs typeface="+mn-cs"/>
              </a:rPr>
              <a:t>DASHBOARDS</a:t>
            </a:r>
          </a:p>
        </p:txBody>
      </p:sp>
      <p:pic>
        <p:nvPicPr>
          <p:cNvPr id="5" name="Content Placeholder 4"/>
          <p:cNvPicPr>
            <a:picLocks noGrp="1" noChangeAspect="1"/>
          </p:cNvPicPr>
          <p:nvPr>
            <p:ph idx="1"/>
          </p:nvPr>
        </p:nvPicPr>
        <p:blipFill>
          <a:blip r:embed="rId2"/>
          <a:stretch>
            <a:fillRect/>
          </a:stretch>
        </p:blipFill>
        <p:spPr>
          <a:xfrm>
            <a:off x="838200" y="1038224"/>
            <a:ext cx="4586062" cy="5451843"/>
          </a:xfrm>
          <a:prstGeom prst="rect">
            <a:avLst/>
          </a:prstGeom>
        </p:spPr>
      </p:pic>
      <p:pic>
        <p:nvPicPr>
          <p:cNvPr id="8" name="Picture 7"/>
          <p:cNvPicPr>
            <a:picLocks noChangeAspect="1"/>
          </p:cNvPicPr>
          <p:nvPr/>
        </p:nvPicPr>
        <p:blipFill>
          <a:blip r:embed="rId3"/>
          <a:stretch>
            <a:fillRect/>
          </a:stretch>
        </p:blipFill>
        <p:spPr>
          <a:xfrm>
            <a:off x="6545859" y="1382729"/>
            <a:ext cx="3987119" cy="3384670"/>
          </a:xfrm>
          <a:prstGeom prst="rect">
            <a:avLst/>
          </a:prstGeom>
        </p:spPr>
      </p:pic>
    </p:spTree>
    <p:extLst>
      <p:ext uri="{BB962C8B-B14F-4D97-AF65-F5344CB8AC3E}">
        <p14:creationId xmlns:p14="http://schemas.microsoft.com/office/powerpoint/2010/main" val="450807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dirty="0">
                <a:solidFill>
                  <a:srgbClr val="B3A258"/>
                </a:solidFill>
                <a:latin typeface="Arial"/>
                <a:ea typeface="+mn-ea"/>
                <a:cs typeface="+mn-cs"/>
              </a:rPr>
              <a:t>DASHBOARDS ON THE GO</a:t>
            </a:r>
          </a:p>
        </p:txBody>
      </p:sp>
      <p:pic>
        <p:nvPicPr>
          <p:cNvPr id="4" name="Picture 3"/>
          <p:cNvPicPr>
            <a:picLocks noChangeAspect="1"/>
          </p:cNvPicPr>
          <p:nvPr/>
        </p:nvPicPr>
        <p:blipFill>
          <a:blip r:embed="rId2"/>
          <a:stretch>
            <a:fillRect/>
          </a:stretch>
        </p:blipFill>
        <p:spPr>
          <a:xfrm>
            <a:off x="3603528" y="1237581"/>
            <a:ext cx="3926164" cy="5249111"/>
          </a:xfrm>
          <a:prstGeom prst="rect">
            <a:avLst/>
          </a:prstGeom>
        </p:spPr>
      </p:pic>
      <p:pic>
        <p:nvPicPr>
          <p:cNvPr id="6" name="Picture 5"/>
          <p:cNvPicPr>
            <a:picLocks noChangeAspect="1"/>
          </p:cNvPicPr>
          <p:nvPr/>
        </p:nvPicPr>
        <p:blipFill>
          <a:blip r:embed="rId3"/>
          <a:stretch>
            <a:fillRect/>
          </a:stretch>
        </p:blipFill>
        <p:spPr>
          <a:xfrm>
            <a:off x="4659086" y="1947611"/>
            <a:ext cx="2255520" cy="3852298"/>
          </a:xfrm>
          <a:prstGeom prst="rect">
            <a:avLst/>
          </a:prstGeom>
        </p:spPr>
      </p:pic>
    </p:spTree>
    <p:extLst>
      <p:ext uri="{BB962C8B-B14F-4D97-AF65-F5344CB8AC3E}">
        <p14:creationId xmlns:p14="http://schemas.microsoft.com/office/powerpoint/2010/main" val="48437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76" y="0"/>
            <a:ext cx="9704934" cy="6858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682" y="0"/>
            <a:ext cx="1189494" cy="68580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387608" y="1"/>
            <a:ext cx="1441344" cy="2696705"/>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416181" y="2841673"/>
            <a:ext cx="3294940" cy="815927"/>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416184" y="3847512"/>
            <a:ext cx="1339531" cy="1721742"/>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416182" y="4037425"/>
            <a:ext cx="950999" cy="268263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7937" y="0"/>
            <a:ext cx="1422476" cy="6858000"/>
          </a:xfrm>
          <a:prstGeom prst="rect">
            <a:avLst/>
          </a:prstGeom>
        </p:spPr>
      </p:pic>
      <p:pic>
        <p:nvPicPr>
          <p:cNvPr id="27" name="Picture 2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63001" y="628651"/>
            <a:ext cx="3567735" cy="6229349"/>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1" t="97749" r="57731" b="1937"/>
          <a:stretch/>
        </p:blipFill>
        <p:spPr>
          <a:xfrm>
            <a:off x="1185813" y="0"/>
            <a:ext cx="4102151" cy="928688"/>
          </a:xfrm>
          <a:prstGeom prst="rect">
            <a:avLst/>
          </a:prstGeom>
        </p:spPr>
      </p:pic>
      <p:pic>
        <p:nvPicPr>
          <p:cNvPr id="29" name="Picture 28"/>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730382" y="1"/>
            <a:ext cx="638334" cy="6857998"/>
          </a:xfrm>
          <a:prstGeom prst="rect">
            <a:avLst/>
          </a:prstGeom>
        </p:spPr>
      </p:pic>
      <p:sp>
        <p:nvSpPr>
          <p:cNvPr id="30" name="Text Placeholder 3"/>
          <p:cNvSpPr>
            <a:spLocks noGrp="1"/>
          </p:cNvSpPr>
          <p:nvPr>
            <p:ph type="body" sz="quarter" idx="16"/>
          </p:nvPr>
        </p:nvSpPr>
        <p:spPr>
          <a:xfrm>
            <a:off x="220112" y="557210"/>
            <a:ext cx="3339823" cy="166199"/>
          </a:xfrm>
        </p:spPr>
        <p:txBody>
          <a:bodyPr/>
          <a:lstStyle/>
          <a:p>
            <a:pPr algn="r"/>
            <a:r>
              <a:rPr lang="en-US" sz="1200">
                <a:solidFill>
                  <a:schemeClr val="bg1"/>
                </a:solidFill>
                <a:latin typeface="Apple Braille" charset="0"/>
                <a:ea typeface="Apple Braille" charset="0"/>
                <a:cs typeface="Apple Braille" charset="0"/>
              </a:rPr>
              <a:t>CLOUD &amp; CRM STRATEGY</a:t>
            </a:r>
            <a:endParaRPr lang="en-US" sz="1200" dirty="0">
              <a:solidFill>
                <a:schemeClr val="bg1"/>
              </a:solidFill>
              <a:latin typeface="Apple Braille" charset="0"/>
              <a:ea typeface="Apple Braille" charset="0"/>
              <a:cs typeface="Apple Braille" charset="0"/>
            </a:endParaRPr>
          </a:p>
        </p:txBody>
      </p:sp>
      <p:sp>
        <p:nvSpPr>
          <p:cNvPr id="31" name="Text Placeholder 3"/>
          <p:cNvSpPr txBox="1">
            <a:spLocks/>
          </p:cNvSpPr>
          <p:nvPr/>
        </p:nvSpPr>
        <p:spPr>
          <a:xfrm>
            <a:off x="220112" y="1465004"/>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SALESFORCE.COM IMPLEMENTATION</a:t>
            </a:r>
          </a:p>
        </p:txBody>
      </p:sp>
      <p:sp>
        <p:nvSpPr>
          <p:cNvPr id="32" name="Text Placeholder 3"/>
          <p:cNvSpPr txBox="1">
            <a:spLocks/>
          </p:cNvSpPr>
          <p:nvPr/>
        </p:nvSpPr>
        <p:spPr>
          <a:xfrm>
            <a:off x="220112" y="2387087"/>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CUSTOM &amp; MOBILE APP DEVELOPMENT</a:t>
            </a:r>
          </a:p>
        </p:txBody>
      </p:sp>
      <p:sp>
        <p:nvSpPr>
          <p:cNvPr id="33" name="Text Placeholder 3"/>
          <p:cNvSpPr txBox="1">
            <a:spLocks/>
          </p:cNvSpPr>
          <p:nvPr/>
        </p:nvSpPr>
        <p:spPr>
          <a:xfrm>
            <a:off x="220112" y="3309170"/>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INTEGRATION</a:t>
            </a:r>
          </a:p>
        </p:txBody>
      </p:sp>
      <p:sp>
        <p:nvSpPr>
          <p:cNvPr id="34" name="Text Placeholder 3"/>
          <p:cNvSpPr txBox="1">
            <a:spLocks/>
          </p:cNvSpPr>
          <p:nvPr/>
        </p:nvSpPr>
        <p:spPr>
          <a:xfrm>
            <a:off x="220112" y="4231253"/>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SUPPORT</a:t>
            </a:r>
          </a:p>
        </p:txBody>
      </p:sp>
      <p:sp>
        <p:nvSpPr>
          <p:cNvPr id="35" name="Text Placeholder 3"/>
          <p:cNvSpPr txBox="1">
            <a:spLocks/>
          </p:cNvSpPr>
          <p:nvPr/>
        </p:nvSpPr>
        <p:spPr>
          <a:xfrm>
            <a:off x="220112" y="5153336"/>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SALESFORCE.COM TRAINING CENTER</a:t>
            </a:r>
          </a:p>
        </p:txBody>
      </p:sp>
      <p:sp>
        <p:nvSpPr>
          <p:cNvPr id="36" name="Text Placeholder 3"/>
          <p:cNvSpPr txBox="1">
            <a:spLocks/>
          </p:cNvSpPr>
          <p:nvPr/>
        </p:nvSpPr>
        <p:spPr>
          <a:xfrm>
            <a:off x="220112" y="6035318"/>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CHANGE MANAGEMENT</a:t>
            </a:r>
          </a:p>
        </p:txBody>
      </p:sp>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6945" y="228599"/>
            <a:ext cx="3768704" cy="6586536"/>
          </a:xfrm>
          <a:prstGeom prst="rect">
            <a:avLst/>
          </a:prstGeom>
        </p:spPr>
      </p:pic>
      <p:pic>
        <p:nvPicPr>
          <p:cNvPr id="39" name="Picture 38"/>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7831138" y="0"/>
            <a:ext cx="4374882" cy="1465004"/>
          </a:xfrm>
          <a:prstGeom prst="rect">
            <a:avLst/>
          </a:prstGeom>
        </p:spPr>
      </p:pic>
      <p:sp>
        <p:nvSpPr>
          <p:cNvPr id="38" name="Text Placeholder 2"/>
          <p:cNvSpPr txBox="1">
            <a:spLocks/>
          </p:cNvSpPr>
          <p:nvPr/>
        </p:nvSpPr>
        <p:spPr>
          <a:xfrm>
            <a:off x="4843618" y="363357"/>
            <a:ext cx="2613816" cy="2215991"/>
          </a:xfrm>
          <a:prstGeom prst="rect">
            <a:avLst/>
          </a:prstGeom>
        </p:spPr>
        <p:txBody>
          <a:bodyPr vert="horz" wrap="square"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b="1" dirty="0">
                <a:solidFill>
                  <a:schemeClr val="bg1"/>
                </a:solidFill>
                <a:latin typeface="+mj-lt"/>
                <a:ea typeface="Apple Braille" charset="0"/>
                <a:cs typeface="Apple Braille" charset="0"/>
              </a:rPr>
              <a:t>OUR EXPERTISE</a:t>
            </a:r>
          </a:p>
          <a:p>
            <a:r>
              <a:rPr lang="en-US" sz="1400" dirty="0">
                <a:solidFill>
                  <a:schemeClr val="bg1"/>
                </a:solidFill>
                <a:latin typeface="+mj-lt"/>
                <a:ea typeface="Arial Narrow" charset="0"/>
                <a:cs typeface="Arial Narrow" charset="0"/>
              </a:rPr>
              <a:t>We collaborate with you at every phase in your digital transformation journey, connecting our cloud expertise with your business objectives.  More than an end-to-end CRM solution, we are your partners in driving excellence through innovation</a:t>
            </a:r>
            <a:r>
              <a:rPr lang="en-US" sz="1800" dirty="0">
                <a:solidFill>
                  <a:schemeClr val="bg1"/>
                </a:solidFill>
                <a:latin typeface="+mj-lt"/>
                <a:ea typeface="Arial Narrow" charset="0"/>
                <a:cs typeface="Arial Narrow" charset="0"/>
              </a:rPr>
              <a:t>.</a:t>
            </a:r>
            <a:r>
              <a:rPr lang="en-US" sz="1800" dirty="0">
                <a:solidFill>
                  <a:schemeClr val="bg1"/>
                </a:solidFill>
                <a:latin typeface="+mj-lt"/>
                <a:ea typeface="Apple Braille" charset="0"/>
                <a:cs typeface="Apple Braille" charset="0"/>
              </a:rPr>
              <a:t> </a:t>
            </a:r>
          </a:p>
        </p:txBody>
      </p:sp>
    </p:spTree>
    <p:extLst>
      <p:ext uri="{BB962C8B-B14F-4D97-AF65-F5344CB8AC3E}">
        <p14:creationId xmlns:p14="http://schemas.microsoft.com/office/powerpoint/2010/main" val="290293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31" y="244809"/>
            <a:ext cx="10515600" cy="662781"/>
          </a:xfrm>
        </p:spPr>
        <p:txBody>
          <a:bodyPr>
            <a:normAutofit/>
          </a:bodyPr>
          <a:lstStyle/>
          <a:p>
            <a:r>
              <a:rPr lang="en-US" sz="3600" dirty="0">
                <a:solidFill>
                  <a:srgbClr val="B3A258"/>
                </a:solidFill>
                <a:latin typeface="Arial"/>
                <a:ea typeface="+mn-ea"/>
                <a:cs typeface="+mn-cs"/>
              </a:rPr>
              <a:t>Reports</a:t>
            </a:r>
          </a:p>
        </p:txBody>
      </p:sp>
      <p:pic>
        <p:nvPicPr>
          <p:cNvPr id="4" name="Content Placeholder 3"/>
          <p:cNvPicPr>
            <a:picLocks noGrp="1" noChangeAspect="1"/>
          </p:cNvPicPr>
          <p:nvPr>
            <p:ph idx="1"/>
          </p:nvPr>
        </p:nvPicPr>
        <p:blipFill>
          <a:blip r:embed="rId2"/>
          <a:stretch>
            <a:fillRect/>
          </a:stretch>
        </p:blipFill>
        <p:spPr>
          <a:xfrm>
            <a:off x="164552" y="1027906"/>
            <a:ext cx="11862896" cy="5048041"/>
          </a:xfrm>
          <a:prstGeom prst="rect">
            <a:avLst/>
          </a:prstGeom>
        </p:spPr>
      </p:pic>
    </p:spTree>
    <p:extLst>
      <p:ext uri="{BB962C8B-B14F-4D97-AF65-F5344CB8AC3E}">
        <p14:creationId xmlns:p14="http://schemas.microsoft.com/office/powerpoint/2010/main" val="681277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534150" y="4095750"/>
            <a:ext cx="5657850" cy="2762250"/>
          </a:xfrm>
          <a:prstGeom prst="rect">
            <a:avLst/>
          </a:prstGeom>
        </p:spPr>
      </p:pic>
      <p:sp>
        <p:nvSpPr>
          <p:cNvPr id="2" name="Title 1"/>
          <p:cNvSpPr>
            <a:spLocks noGrp="1"/>
          </p:cNvSpPr>
          <p:nvPr>
            <p:ph type="title"/>
          </p:nvPr>
        </p:nvSpPr>
        <p:spPr/>
        <p:txBody>
          <a:bodyPr>
            <a:normAutofit/>
          </a:bodyPr>
          <a:lstStyle/>
          <a:p>
            <a:r>
              <a:rPr lang="en-US" sz="2800" cap="all" dirty="0">
                <a:solidFill>
                  <a:srgbClr val="A69448"/>
                </a:solidFill>
                <a:latin typeface="Arial"/>
                <a:ea typeface="+mn-ea"/>
                <a:cs typeface="Arial"/>
              </a:rPr>
              <a:t>Success &amp; Growth</a:t>
            </a:r>
          </a:p>
        </p:txBody>
      </p:sp>
      <p:sp>
        <p:nvSpPr>
          <p:cNvPr id="3" name="Content Placeholder 2"/>
          <p:cNvSpPr>
            <a:spLocks noGrp="1"/>
          </p:cNvSpPr>
          <p:nvPr>
            <p:ph idx="1"/>
          </p:nvPr>
        </p:nvSpPr>
        <p:spPr>
          <a:xfrm>
            <a:off x="838200" y="1520824"/>
            <a:ext cx="10515600" cy="4591217"/>
          </a:xfrm>
        </p:spPr>
        <p:txBody>
          <a:bodyPr>
            <a:normAutofit fontScale="85000" lnSpcReduction="20000"/>
          </a:bodyPr>
          <a:lstStyle/>
          <a:p>
            <a:pPr>
              <a:spcAft>
                <a:spcPts val="1200"/>
              </a:spcAft>
            </a:pPr>
            <a:r>
              <a:rPr lang="en-US" sz="2000" dirty="0">
                <a:latin typeface="Arial" panose="020B0604020202020204" pitchFamily="34" charset="0"/>
                <a:cs typeface="Arial" panose="020B0604020202020204" pitchFamily="34" charset="0"/>
              </a:rPr>
              <a:t>Improved customer experience by</a:t>
            </a:r>
          </a:p>
          <a:p>
            <a:pPr marL="0" indent="0">
              <a:spcAft>
                <a:spcPts val="1200"/>
              </a:spcAft>
              <a:buNone/>
            </a:pPr>
            <a:r>
              <a:rPr lang="en-US" sz="2000" dirty="0">
                <a:latin typeface="Arial" panose="020B0604020202020204" pitchFamily="34" charset="0"/>
                <a:cs typeface="Arial" panose="020B0604020202020204" pitchFamily="34" charset="0"/>
              </a:rPr>
              <a:t>	- Reducing the email response time from 48 hours to 4 to 6 business hours</a:t>
            </a:r>
          </a:p>
          <a:p>
            <a:pPr marL="0" indent="0">
              <a:spcAft>
                <a:spcPts val="1200"/>
              </a:spcAft>
              <a:buNone/>
            </a:pPr>
            <a:r>
              <a:rPr lang="en-US" sz="2000" dirty="0">
                <a:latin typeface="Arial" panose="020B0604020202020204" pitchFamily="34" charset="0"/>
                <a:cs typeface="Arial" panose="020B0604020202020204" pitchFamily="34" charset="0"/>
              </a:rPr>
              <a:t>	- Reduced double handling of cases</a:t>
            </a:r>
          </a:p>
          <a:p>
            <a:pPr marL="0" indent="0">
              <a:spcAft>
                <a:spcPts val="1200"/>
              </a:spcAft>
              <a:buNone/>
            </a:pPr>
            <a:r>
              <a:rPr lang="en-US" sz="2000" dirty="0">
                <a:latin typeface="Arial" panose="020B0604020202020204" pitchFamily="34" charset="0"/>
                <a:cs typeface="Arial" panose="020B0604020202020204" pitchFamily="34" charset="0"/>
              </a:rPr>
              <a:t>	- Fast resolution of problem cases</a:t>
            </a:r>
          </a:p>
          <a:p>
            <a:pPr marL="0" indent="0">
              <a:spcAft>
                <a:spcPts val="1200"/>
              </a:spcAft>
              <a:buNone/>
            </a:pPr>
            <a:r>
              <a:rPr lang="en-US" sz="2000" dirty="0">
                <a:latin typeface="Arial" panose="020B0604020202020204" pitchFamily="34" charset="0"/>
                <a:cs typeface="Arial" panose="020B0604020202020204" pitchFamily="34" charset="0"/>
              </a:rPr>
              <a:t>	- Standardized answers through email templates</a:t>
            </a:r>
          </a:p>
          <a:p>
            <a:pPr marL="0" indent="0">
              <a:spcAft>
                <a:spcPts val="1200"/>
              </a:spcAft>
              <a:buNone/>
            </a:pPr>
            <a:r>
              <a:rPr lang="en-US" sz="2000" dirty="0">
                <a:latin typeface="Arial" panose="020B0604020202020204" pitchFamily="34" charset="0"/>
                <a:cs typeface="Arial" panose="020B0604020202020204" pitchFamily="34" charset="0"/>
              </a:rPr>
              <a:t>	- Modern communication method (Live Chat)</a:t>
            </a:r>
          </a:p>
          <a:p>
            <a:pPr>
              <a:spcAft>
                <a:spcPts val="1200"/>
              </a:spcAft>
            </a:pPr>
            <a:r>
              <a:rPr lang="en-US" sz="2000" dirty="0">
                <a:latin typeface="Arial" panose="020B0604020202020204" pitchFamily="34" charset="0"/>
                <a:cs typeface="Arial" panose="020B0604020202020204" pitchFamily="34" charset="0"/>
              </a:rPr>
              <a:t>Accurate and live reporting reducing admin tasks</a:t>
            </a:r>
          </a:p>
          <a:p>
            <a:pPr>
              <a:spcAft>
                <a:spcPts val="1200"/>
              </a:spcAft>
            </a:pPr>
            <a:r>
              <a:rPr lang="en-US" sz="2000" dirty="0">
                <a:latin typeface="Arial" panose="020B0604020202020204" pitchFamily="34" charset="0"/>
                <a:cs typeface="Arial" panose="020B0604020202020204" pitchFamily="34" charset="0"/>
              </a:rPr>
              <a:t>Ability to recognize staff for good performance and create internal competition</a:t>
            </a:r>
          </a:p>
          <a:p>
            <a:pPr>
              <a:spcAft>
                <a:spcPts val="1200"/>
              </a:spcAft>
            </a:pPr>
            <a:r>
              <a:rPr lang="en-US" sz="2000" dirty="0">
                <a:latin typeface="Arial" panose="020B0604020202020204" pitchFamily="34" charset="0"/>
                <a:cs typeface="Arial" panose="020B0604020202020204" pitchFamily="34" charset="0"/>
              </a:rPr>
              <a:t>Justification to higher management for increased manpower</a:t>
            </a:r>
          </a:p>
          <a:p>
            <a:pPr>
              <a:spcAft>
                <a:spcPts val="1200"/>
              </a:spcAft>
            </a:pPr>
            <a:r>
              <a:rPr lang="en-US" sz="2000" dirty="0">
                <a:latin typeface="Arial" panose="020B0604020202020204" pitchFamily="34" charset="0"/>
                <a:cs typeface="Arial" panose="020B0604020202020204" pitchFamily="34" charset="0"/>
              </a:rPr>
              <a:t>Enhanced Internal collaboration </a:t>
            </a:r>
          </a:p>
          <a:p>
            <a:endParaRPr lang="en-US" dirty="0"/>
          </a:p>
        </p:txBody>
      </p:sp>
    </p:spTree>
    <p:extLst>
      <p:ext uri="{BB962C8B-B14F-4D97-AF65-F5344CB8AC3E}">
        <p14:creationId xmlns:p14="http://schemas.microsoft.com/office/powerpoint/2010/main" val="402930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Use Cases</a:t>
            </a:r>
          </a:p>
        </p:txBody>
      </p:sp>
      <p:sp>
        <p:nvSpPr>
          <p:cNvPr id="3" name="Subtitle 2"/>
          <p:cNvSpPr>
            <a:spLocks noGrp="1"/>
          </p:cNvSpPr>
          <p:nvPr>
            <p:ph type="subTitle" idx="1"/>
          </p:nvPr>
        </p:nvSpPr>
        <p:spPr/>
        <p:txBody>
          <a:bodyPr/>
          <a:lstStyle/>
          <a:p>
            <a:endParaRPr lang="en-US" dirty="0">
              <a:solidFill>
                <a:srgbClr val="262626"/>
              </a:solidFill>
            </a:endParaRPr>
          </a:p>
        </p:txBody>
      </p:sp>
    </p:spTree>
    <p:extLst>
      <p:ext uri="{BB962C8B-B14F-4D97-AF65-F5344CB8AC3E}">
        <p14:creationId xmlns:p14="http://schemas.microsoft.com/office/powerpoint/2010/main" val="65897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2" name="Shape 2392"/>
          <p:cNvSpPr txBox="1">
            <a:spLocks noGrp="1"/>
          </p:cNvSpPr>
          <p:nvPr>
            <p:ph type="title"/>
          </p:nvPr>
        </p:nvSpPr>
        <p:spPr>
          <a:xfrm>
            <a:off x="2291239" y="805543"/>
            <a:ext cx="9374555" cy="451510"/>
          </a:xfrm>
          <a:prstGeom prst="rect">
            <a:avLst/>
          </a:prstGeom>
          <a:noFill/>
          <a:ln>
            <a:noFill/>
          </a:ln>
        </p:spPr>
        <p:txBody>
          <a:bodyPr vert="horz" lIns="0" tIns="0" rIns="0" bIns="0" rtlCol="0" anchor="b" anchorCtr="0">
            <a:noAutofit/>
          </a:bodyPr>
          <a:lstStyle/>
          <a:p>
            <a:pPr lvl="0">
              <a:buSzPct val="25000"/>
            </a:pPr>
            <a:r>
              <a:rPr lang="en-US" sz="2000" b="1" dirty="0" err="1">
                <a:solidFill>
                  <a:schemeClr val="accent2"/>
                </a:solidFill>
                <a:latin typeface="+mn-lt"/>
                <a:ea typeface="+mn-ea"/>
                <a:cs typeface="+mn-cs"/>
              </a:rPr>
              <a:t>Smartfren</a:t>
            </a:r>
            <a:r>
              <a:rPr lang="en-US" sz="2000" b="1" dirty="0">
                <a:solidFill>
                  <a:schemeClr val="accent2"/>
                </a:solidFill>
                <a:latin typeface="+mn-lt"/>
                <a:ea typeface="+mn-ea"/>
                <a:cs typeface="+mn-cs"/>
              </a:rPr>
              <a:t> Delivers Better and Faster Social Customer Service</a:t>
            </a:r>
          </a:p>
        </p:txBody>
      </p:sp>
      <p:sp>
        <p:nvSpPr>
          <p:cNvPr id="2394" name="Shape 2394"/>
          <p:cNvSpPr txBox="1">
            <a:spLocks noGrp="1"/>
          </p:cNvSpPr>
          <p:nvPr>
            <p:ph type="body" idx="2"/>
          </p:nvPr>
        </p:nvSpPr>
        <p:spPr>
          <a:xfrm>
            <a:off x="483606" y="2209299"/>
            <a:ext cx="4936143" cy="2112021"/>
          </a:xfrm>
          <a:prstGeom prst="rect">
            <a:avLst/>
          </a:prstGeom>
          <a:noFill/>
          <a:ln>
            <a:noFill/>
          </a:ln>
        </p:spPr>
        <p:txBody>
          <a:bodyPr vert="horz" lIns="0" tIns="0" rIns="0" bIns="0" rtlCol="0" anchor="t" anchorCtr="0">
            <a:noAutofit/>
          </a:bodyPr>
          <a:lstStyle/>
          <a:p>
            <a:r>
              <a:rPr lang="en-US" sz="1600" dirty="0">
                <a:solidFill>
                  <a:srgbClr val="4D483C"/>
                </a:solidFill>
                <a:latin typeface="Arial Narrow"/>
                <a:ea typeface="Arial Narrow"/>
                <a:cs typeface="Arial Narrow"/>
              </a:rPr>
              <a:t>After Go-Live with our implementation, Smartfren dramatically reduced their response time from 3 hours to 14 minutes during the first day of Go-live. Customer Agents were given the ability to manage and resolve Twitter and Facebook Cases directly from Service Cloud Console. </a:t>
            </a:r>
            <a:r>
              <a:rPr lang="en" sz="1600" dirty="0">
                <a:solidFill>
                  <a:srgbClr val="4D483C"/>
                </a:solidFill>
                <a:latin typeface="Arial Narrow"/>
                <a:ea typeface="Arial Narrow"/>
                <a:cs typeface="Arial Narrow"/>
              </a:rPr>
              <a:t>Faster case resolution and higher customer satisfaction after Social Customer Service launched</a:t>
            </a:r>
            <a:r>
              <a:rPr lang="en-US" sz="1600" dirty="0">
                <a:solidFill>
                  <a:srgbClr val="4D483C"/>
                </a:solidFill>
                <a:latin typeface="Arial Narrow"/>
                <a:ea typeface="Arial Narrow"/>
                <a:cs typeface="Arial Narrow"/>
              </a:rPr>
              <a:t>.</a:t>
            </a:r>
            <a:endParaRPr lang="en" sz="1600" dirty="0">
              <a:solidFill>
                <a:srgbClr val="4D483C"/>
              </a:solidFill>
              <a:latin typeface="Arial Narrow"/>
              <a:ea typeface="Arial Narrow"/>
              <a:cs typeface="Arial Narrow"/>
            </a:endParaRPr>
          </a:p>
        </p:txBody>
      </p:sp>
      <p:pic>
        <p:nvPicPr>
          <p:cNvPr id="2395" name="Shape 2395"/>
          <p:cNvPicPr preferRelativeResize="0"/>
          <p:nvPr/>
        </p:nvPicPr>
        <p:blipFill rotWithShape="1">
          <a:blip r:embed="rId3">
            <a:alphaModFix/>
          </a:blip>
          <a:srcRect/>
          <a:stretch/>
        </p:blipFill>
        <p:spPr>
          <a:xfrm>
            <a:off x="11139666" y="6006964"/>
            <a:ext cx="843832" cy="666000"/>
          </a:xfrm>
          <a:prstGeom prst="rect">
            <a:avLst/>
          </a:prstGeom>
          <a:noFill/>
          <a:ln>
            <a:noFill/>
          </a:ln>
        </p:spPr>
      </p:pic>
      <p:sp>
        <p:nvSpPr>
          <p:cNvPr id="3" name="TextBox 2"/>
          <p:cNvSpPr txBox="1"/>
          <p:nvPr/>
        </p:nvSpPr>
        <p:spPr>
          <a:xfrm>
            <a:off x="394564" y="1669139"/>
            <a:ext cx="1247136" cy="400110"/>
          </a:xfrm>
          <a:prstGeom prst="rect">
            <a:avLst/>
          </a:prstGeom>
          <a:noFill/>
        </p:spPr>
        <p:txBody>
          <a:bodyPr wrap="none" rtlCol="0">
            <a:spAutoFit/>
          </a:bodyPr>
          <a:lstStyle/>
          <a:p>
            <a:r>
              <a:rPr lang="en-US" sz="2000" dirty="0">
                <a:solidFill>
                  <a:schemeClr val="accent1"/>
                </a:solidFill>
              </a:rPr>
              <a:t>Summary:</a:t>
            </a:r>
          </a:p>
        </p:txBody>
      </p:sp>
      <p:sp>
        <p:nvSpPr>
          <p:cNvPr id="16" name="TextBox 15"/>
          <p:cNvSpPr txBox="1"/>
          <p:nvPr/>
        </p:nvSpPr>
        <p:spPr>
          <a:xfrm>
            <a:off x="394565" y="3793113"/>
            <a:ext cx="1714957" cy="400110"/>
          </a:xfrm>
          <a:prstGeom prst="rect">
            <a:avLst/>
          </a:prstGeom>
          <a:noFill/>
        </p:spPr>
        <p:txBody>
          <a:bodyPr wrap="none" rtlCol="0">
            <a:spAutoFit/>
          </a:bodyPr>
          <a:lstStyle/>
          <a:p>
            <a:r>
              <a:rPr lang="en-US" sz="2000" dirty="0">
                <a:solidFill>
                  <a:schemeClr val="accent1"/>
                </a:solidFill>
              </a:rPr>
              <a:t>Key Highlights:</a:t>
            </a:r>
          </a:p>
        </p:txBody>
      </p:sp>
      <p:sp>
        <p:nvSpPr>
          <p:cNvPr id="17" name="Shape 2394"/>
          <p:cNvSpPr txBox="1">
            <a:spLocks noGrp="1"/>
          </p:cNvSpPr>
          <p:nvPr>
            <p:ph type="body" idx="2"/>
          </p:nvPr>
        </p:nvSpPr>
        <p:spPr>
          <a:xfrm>
            <a:off x="483605" y="4321320"/>
            <a:ext cx="3448538" cy="2813009"/>
          </a:xfrm>
          <a:prstGeom prst="rect">
            <a:avLst/>
          </a:prstGeom>
          <a:noFill/>
          <a:ln>
            <a:noFill/>
          </a:ln>
        </p:spPr>
        <p:txBody>
          <a:bodyPr vert="horz" lIns="0" tIns="0" rIns="0" bIns="0" rtlCol="0" anchor="t" anchorCtr="0">
            <a:noAutofit/>
          </a:bodyPr>
          <a:lstStyle/>
          <a:p>
            <a:pPr marL="285750" lvl="1" indent="-285750">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Service Cloud Implementation</a:t>
            </a:r>
          </a:p>
          <a:p>
            <a:pPr marL="576262" lvl="2" indent="-285750">
              <a:spcBef>
                <a:spcPts val="0"/>
              </a:spcBef>
              <a:spcAft>
                <a:spcPts val="0"/>
              </a:spcAft>
              <a:buClr>
                <a:schemeClr val="tx1">
                  <a:lumMod val="75000"/>
                  <a:lumOff val="25000"/>
                </a:schemeClr>
              </a:buClr>
              <a:buFont typeface="Arial" charset="0"/>
              <a:buChar char="•"/>
            </a:pPr>
            <a:r>
              <a:rPr lang="en-US" dirty="0">
                <a:solidFill>
                  <a:srgbClr val="4D483C"/>
                </a:solidFill>
                <a:latin typeface="Arial Narrow"/>
                <a:ea typeface="Arial Narrow"/>
                <a:cs typeface="Arial Narrow"/>
                <a:sym typeface="Arial Narrow"/>
              </a:rPr>
              <a:t>Social Customer Service</a:t>
            </a:r>
          </a:p>
          <a:p>
            <a:pPr marL="889000" lvl="2" indent="-303213">
              <a:spcBef>
                <a:spcPts val="0"/>
              </a:spcBef>
              <a:spcAft>
                <a:spcPts val="0"/>
              </a:spcAft>
              <a:buClr>
                <a:schemeClr val="tx1">
                  <a:lumMod val="75000"/>
                  <a:lumOff val="25000"/>
                </a:schemeClr>
              </a:buClr>
              <a:buFont typeface="Arial" charset="0"/>
              <a:buChar char="•"/>
            </a:pPr>
            <a:r>
              <a:rPr lang="en-US" b="0" i="0" u="none" strike="noStrike" cap="none" dirty="0">
                <a:solidFill>
                  <a:srgbClr val="4D483C"/>
                </a:solidFill>
                <a:latin typeface="Arial Narrow"/>
                <a:ea typeface="Arial Narrow"/>
                <a:cs typeface="Arial Narrow"/>
                <a:sym typeface="Arial Narrow"/>
              </a:rPr>
              <a:t>Facebook</a:t>
            </a:r>
          </a:p>
          <a:p>
            <a:pPr marL="889000" lvl="2" indent="-303213">
              <a:spcBef>
                <a:spcPts val="0"/>
              </a:spcBef>
              <a:spcAft>
                <a:spcPts val="0"/>
              </a:spcAft>
              <a:buClr>
                <a:schemeClr val="tx1">
                  <a:lumMod val="75000"/>
                  <a:lumOff val="25000"/>
                </a:schemeClr>
              </a:buClr>
              <a:buFont typeface="Arial" charset="0"/>
              <a:buChar char="•"/>
            </a:pPr>
            <a:r>
              <a:rPr lang="en-US" dirty="0">
                <a:solidFill>
                  <a:srgbClr val="4D483C"/>
                </a:solidFill>
                <a:latin typeface="Arial Narrow"/>
                <a:ea typeface="Arial Narrow"/>
                <a:cs typeface="Arial Narrow"/>
                <a:sym typeface="Arial Narrow"/>
              </a:rPr>
              <a:t>Twitter</a:t>
            </a:r>
          </a:p>
          <a:p>
            <a:pPr marL="598488" lvl="1" indent="-303213">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Live Agent</a:t>
            </a:r>
          </a:p>
          <a:p>
            <a:pPr marL="598488" lvl="1" indent="-303213">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Web-to-Case</a:t>
            </a:r>
          </a:p>
          <a:p>
            <a:pPr marL="598488" lvl="1" indent="-303213">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Email-to-Case</a:t>
            </a:r>
          </a:p>
          <a:p>
            <a:pPr marL="598488" lvl="1" indent="-303213">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Knowledge Management</a:t>
            </a:r>
          </a:p>
          <a:p>
            <a:pPr marL="598488" lvl="1" indent="-303213">
              <a:spcBef>
                <a:spcPts val="0"/>
              </a:spcBef>
              <a:spcAft>
                <a:spcPts val="0"/>
              </a:spcAft>
              <a:buClr>
                <a:schemeClr val="tx1">
                  <a:lumMod val="75000"/>
                  <a:lumOff val="25000"/>
                </a:schemeClr>
              </a:buClr>
              <a:buFont typeface="Arial" charset="0"/>
              <a:buChar char="•"/>
            </a:pPr>
            <a:endParaRPr lang="en-US" sz="1600" dirty="0">
              <a:solidFill>
                <a:srgbClr val="4D483C"/>
              </a:solidFill>
              <a:latin typeface="Arial Narrow"/>
              <a:ea typeface="Arial Narrow"/>
              <a:cs typeface="Arial Narrow"/>
              <a:sym typeface="Arial Narrow"/>
            </a:endParaRPr>
          </a:p>
        </p:txBody>
      </p:sp>
      <p:sp>
        <p:nvSpPr>
          <p:cNvPr id="18" name="Shape 2392"/>
          <p:cNvSpPr txBox="1">
            <a:spLocks/>
          </p:cNvSpPr>
          <p:nvPr/>
        </p:nvSpPr>
        <p:spPr>
          <a:xfrm>
            <a:off x="2291238" y="418750"/>
            <a:ext cx="9374555" cy="45151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9pPr>
          </a:lstStyle>
          <a:p>
            <a:pPr>
              <a:buSzPct val="25000"/>
            </a:pPr>
            <a:endParaRPr lang="en-US" sz="2400" dirty="0"/>
          </a:p>
        </p:txBody>
      </p:sp>
      <p:pic>
        <p:nvPicPr>
          <p:cNvPr id="10" name="Picture 9"/>
          <p:cNvPicPr>
            <a:picLocks noChangeAspect="1"/>
          </p:cNvPicPr>
          <p:nvPr/>
        </p:nvPicPr>
        <p:blipFill rotWithShape="1">
          <a:blip r:embed="rId4"/>
          <a:srcRect l="2107" t="16249" r="3393" b="23874"/>
          <a:stretch/>
        </p:blipFill>
        <p:spPr>
          <a:xfrm>
            <a:off x="234707" y="464807"/>
            <a:ext cx="1919712" cy="810906"/>
          </a:xfrm>
          <a:prstGeom prst="rect">
            <a:avLst/>
          </a:prstGeom>
        </p:spPr>
      </p:pic>
      <p:pic>
        <p:nvPicPr>
          <p:cNvPr id="4" name="Picture 3"/>
          <p:cNvPicPr>
            <a:picLocks noChangeAspect="1"/>
          </p:cNvPicPr>
          <p:nvPr/>
        </p:nvPicPr>
        <p:blipFill>
          <a:blip r:embed="rId5"/>
          <a:stretch>
            <a:fillRect/>
          </a:stretch>
        </p:blipFill>
        <p:spPr>
          <a:xfrm>
            <a:off x="8279448" y="2776496"/>
            <a:ext cx="3704050" cy="389646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a:stretch>
            <a:fillRect/>
          </a:stretch>
        </p:blipFill>
        <p:spPr>
          <a:xfrm>
            <a:off x="7453448" y="2001651"/>
            <a:ext cx="3686218" cy="43085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7"/>
          <a:stretch>
            <a:fillRect/>
          </a:stretch>
        </p:blipFill>
        <p:spPr>
          <a:xfrm>
            <a:off x="6148832" y="1614858"/>
            <a:ext cx="3586337" cy="4392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98010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2" name="Shape 2392"/>
          <p:cNvSpPr txBox="1">
            <a:spLocks noGrp="1"/>
          </p:cNvSpPr>
          <p:nvPr>
            <p:ph type="title"/>
          </p:nvPr>
        </p:nvSpPr>
        <p:spPr>
          <a:xfrm>
            <a:off x="2291239" y="805543"/>
            <a:ext cx="9374555" cy="451510"/>
          </a:xfrm>
          <a:prstGeom prst="rect">
            <a:avLst/>
          </a:prstGeom>
          <a:noFill/>
          <a:ln>
            <a:noFill/>
          </a:ln>
        </p:spPr>
        <p:txBody>
          <a:bodyPr vert="horz" lIns="0" tIns="0" rIns="0" bIns="0" rtlCol="0" anchor="b" anchorCtr="0">
            <a:noAutofit/>
          </a:bodyPr>
          <a:lstStyle/>
          <a:p>
            <a:pPr lvl="0">
              <a:buSzPct val="25000"/>
            </a:pPr>
            <a:r>
              <a:rPr lang="en-US" sz="2000" b="1" dirty="0">
                <a:solidFill>
                  <a:schemeClr val="accent2"/>
                </a:solidFill>
                <a:latin typeface="+mn-lt"/>
                <a:ea typeface="+mn-ea"/>
                <a:cs typeface="+mn-cs"/>
              </a:rPr>
              <a:t>The Pizza Company Starts with Live Agent and Web to Case</a:t>
            </a:r>
          </a:p>
        </p:txBody>
      </p:sp>
      <p:sp>
        <p:nvSpPr>
          <p:cNvPr id="2394" name="Shape 2394"/>
          <p:cNvSpPr txBox="1">
            <a:spLocks noGrp="1"/>
          </p:cNvSpPr>
          <p:nvPr>
            <p:ph type="body" idx="2"/>
          </p:nvPr>
        </p:nvSpPr>
        <p:spPr>
          <a:xfrm>
            <a:off x="483606" y="2211185"/>
            <a:ext cx="4014679" cy="2865425"/>
          </a:xfrm>
          <a:prstGeom prst="rect">
            <a:avLst/>
          </a:prstGeom>
          <a:noFill/>
          <a:ln>
            <a:noFill/>
          </a:ln>
        </p:spPr>
        <p:txBody>
          <a:bodyPr vert="horz" lIns="0" tIns="0" rIns="0" bIns="0" rtlCol="0" anchor="t" anchorCtr="0">
            <a:noAutofit/>
          </a:bodyPr>
          <a:lstStyle/>
          <a:p>
            <a:r>
              <a:rPr lang="en-US" sz="1600" dirty="0">
                <a:solidFill>
                  <a:srgbClr val="4D483C"/>
                </a:solidFill>
                <a:latin typeface="Arial Narrow"/>
                <a:ea typeface="Arial Narrow"/>
                <a:cs typeface="Arial Narrow"/>
              </a:rPr>
              <a:t>The Pizza Company wants to improve their customer experience in order to be the customer’s brand. They engaged with Beryl 8 for the implementation of Service Cloud and Marketing Cloud. Service Cloud Live Agent helps them enhance their customer service. And with Marketing Cloud, they will be able to personalize their communications for each customer, and reward loyal customers, and re-engage lapsed customers.</a:t>
            </a:r>
            <a:endParaRPr lang="en" sz="1600" dirty="0">
              <a:solidFill>
                <a:srgbClr val="4D483C"/>
              </a:solidFill>
              <a:latin typeface="Arial Narrow"/>
              <a:ea typeface="Arial Narrow"/>
              <a:cs typeface="Arial Narrow"/>
            </a:endParaRPr>
          </a:p>
        </p:txBody>
      </p:sp>
      <p:pic>
        <p:nvPicPr>
          <p:cNvPr id="2395" name="Shape 2395"/>
          <p:cNvPicPr preferRelativeResize="0"/>
          <p:nvPr/>
        </p:nvPicPr>
        <p:blipFill rotWithShape="1">
          <a:blip r:embed="rId3">
            <a:alphaModFix/>
          </a:blip>
          <a:srcRect/>
          <a:stretch/>
        </p:blipFill>
        <p:spPr>
          <a:xfrm>
            <a:off x="11139666" y="6006964"/>
            <a:ext cx="843832" cy="666000"/>
          </a:xfrm>
          <a:prstGeom prst="rect">
            <a:avLst/>
          </a:prstGeom>
          <a:noFill/>
          <a:ln>
            <a:noFill/>
          </a:ln>
        </p:spPr>
      </p:pic>
      <p:sp>
        <p:nvSpPr>
          <p:cNvPr id="3" name="TextBox 2"/>
          <p:cNvSpPr txBox="1"/>
          <p:nvPr/>
        </p:nvSpPr>
        <p:spPr>
          <a:xfrm>
            <a:off x="394564" y="1669139"/>
            <a:ext cx="1247136" cy="400110"/>
          </a:xfrm>
          <a:prstGeom prst="rect">
            <a:avLst/>
          </a:prstGeom>
          <a:noFill/>
        </p:spPr>
        <p:txBody>
          <a:bodyPr wrap="none" rtlCol="0">
            <a:spAutoFit/>
          </a:bodyPr>
          <a:lstStyle/>
          <a:p>
            <a:r>
              <a:rPr lang="en-US" sz="2000" dirty="0">
                <a:solidFill>
                  <a:schemeClr val="accent1"/>
                </a:solidFill>
              </a:rPr>
              <a:t>Summary:</a:t>
            </a:r>
          </a:p>
        </p:txBody>
      </p:sp>
      <p:sp>
        <p:nvSpPr>
          <p:cNvPr id="16" name="TextBox 15"/>
          <p:cNvSpPr txBox="1"/>
          <p:nvPr/>
        </p:nvSpPr>
        <p:spPr>
          <a:xfrm>
            <a:off x="394565" y="4077325"/>
            <a:ext cx="1714957" cy="400110"/>
          </a:xfrm>
          <a:prstGeom prst="rect">
            <a:avLst/>
          </a:prstGeom>
          <a:noFill/>
        </p:spPr>
        <p:txBody>
          <a:bodyPr wrap="none" rtlCol="0">
            <a:spAutoFit/>
          </a:bodyPr>
          <a:lstStyle/>
          <a:p>
            <a:r>
              <a:rPr lang="en-US" sz="2000" dirty="0">
                <a:solidFill>
                  <a:schemeClr val="accent1"/>
                </a:solidFill>
              </a:rPr>
              <a:t>Key Highlights:</a:t>
            </a:r>
          </a:p>
        </p:txBody>
      </p:sp>
      <p:sp>
        <p:nvSpPr>
          <p:cNvPr id="17" name="Shape 2394"/>
          <p:cNvSpPr txBox="1">
            <a:spLocks noGrp="1"/>
          </p:cNvSpPr>
          <p:nvPr>
            <p:ph type="body" idx="2"/>
          </p:nvPr>
        </p:nvSpPr>
        <p:spPr>
          <a:xfrm>
            <a:off x="483605" y="4548402"/>
            <a:ext cx="9826754" cy="1056414"/>
          </a:xfrm>
          <a:prstGeom prst="rect">
            <a:avLst/>
          </a:prstGeom>
          <a:noFill/>
          <a:ln>
            <a:noFill/>
          </a:ln>
        </p:spPr>
        <p:txBody>
          <a:bodyPr vert="horz" lIns="0" tIns="0" rIns="0" bIns="0" rtlCol="0" anchor="t" anchorCtr="0">
            <a:noAutofit/>
          </a:bodyPr>
          <a:lstStyle/>
          <a:p>
            <a:pPr marL="285750" lvl="1"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Marketing Cloud Implementation</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Marketing Cloud Setup</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Email Studio</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Contact Builder and Data Sync</a:t>
            </a:r>
            <a:endParaRPr lang="th-TH"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Journey Builder</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Marketing Cloud Connect</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User and Admin Training</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IP Warm Up Plan</a:t>
            </a:r>
          </a:p>
          <a:p>
            <a:pPr marL="285750" lvl="1"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Service Cloud Implementation</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Live Agent</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Web to Case</a:t>
            </a: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User Training</a:t>
            </a:r>
            <a:endParaRPr lang="en-US" dirty="0">
              <a:solidFill>
                <a:srgbClr val="4D483C"/>
              </a:solidFill>
              <a:latin typeface="Arial Narrow"/>
              <a:ea typeface="Arial Narrow"/>
              <a:cs typeface="Arial Narrow"/>
              <a:sym typeface="Arial Narrow"/>
            </a:endParaRPr>
          </a:p>
        </p:txBody>
      </p:sp>
      <p:pic>
        <p:nvPicPr>
          <p:cNvPr id="11" name="Picture 10"/>
          <p:cNvPicPr>
            <a:picLocks noChangeAspect="1"/>
          </p:cNvPicPr>
          <p:nvPr/>
        </p:nvPicPr>
        <p:blipFill>
          <a:blip r:embed="rId4"/>
          <a:stretch>
            <a:fillRect/>
          </a:stretch>
        </p:blipFill>
        <p:spPr>
          <a:xfrm>
            <a:off x="483606" y="363663"/>
            <a:ext cx="1589327" cy="1013195"/>
          </a:xfrm>
          <a:prstGeom prst="rect">
            <a:avLst/>
          </a:prstGeom>
        </p:spPr>
      </p:pic>
      <p:pic>
        <p:nvPicPr>
          <p:cNvPr id="5" name="Picture 4"/>
          <p:cNvPicPr>
            <a:picLocks noChangeAspect="1"/>
          </p:cNvPicPr>
          <p:nvPr/>
        </p:nvPicPr>
        <p:blipFill>
          <a:blip r:embed="rId5"/>
          <a:stretch>
            <a:fillRect/>
          </a:stretch>
        </p:blipFill>
        <p:spPr>
          <a:xfrm>
            <a:off x="4523751" y="2026673"/>
            <a:ext cx="7666662" cy="3593498"/>
          </a:xfrm>
          <a:prstGeom prst="rect">
            <a:avLst/>
          </a:prstGeom>
        </p:spPr>
      </p:pic>
    </p:spTree>
    <p:extLst>
      <p:ext uri="{BB962C8B-B14F-4D97-AF65-F5344CB8AC3E}">
        <p14:creationId xmlns:p14="http://schemas.microsoft.com/office/powerpoint/2010/main" val="220151518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thaipublica.org/wp-content/uploads/2014/04/3-Tails-Aircraft.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5703887" y="1"/>
            <a:ext cx="6486526"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22"/>
          </p:nvPr>
        </p:nvSpPr>
        <p:spPr>
          <a:xfrm>
            <a:off x="1589" y="1"/>
            <a:ext cx="11150600" cy="3795713"/>
          </a:xfrm>
          <a:gradFill flip="none" rotWithShape="1">
            <a:gsLst>
              <a:gs pos="0">
                <a:schemeClr val="bg1">
                  <a:alpha val="0"/>
                </a:schemeClr>
              </a:gs>
              <a:gs pos="47000">
                <a:srgbClr val="19325D"/>
              </a:gs>
              <a:gs pos="23000">
                <a:schemeClr val="bg1">
                  <a:alpha val="0"/>
                </a:schemeClr>
              </a:gs>
            </a:gsLst>
            <a:lin ang="11220000" scaled="0"/>
            <a:tileRect/>
          </a:gradFill>
          <a:ln>
            <a:noFill/>
          </a:ln>
        </p:spPr>
        <p:txBody>
          <a:bodyPr vert="horz" lIns="365760" tIns="0" rIns="4572000" bIns="1554480" rtlCol="0" anchor="t">
            <a:noAutofit/>
          </a:bodyPr>
          <a:lstStyle/>
          <a:p>
            <a:pPr>
              <a:lnSpc>
                <a:spcPct val="100000"/>
              </a:lnSpc>
            </a:pPr>
            <a:endParaRPr lang="en-US" sz="1800" dirty="0"/>
          </a:p>
          <a:p>
            <a:pPr>
              <a:lnSpc>
                <a:spcPct val="100000"/>
              </a:lnSpc>
            </a:pPr>
            <a:endParaRPr lang="en-US" sz="2400" dirty="0"/>
          </a:p>
        </p:txBody>
      </p:sp>
      <p:sp>
        <p:nvSpPr>
          <p:cNvPr id="9" name="TextBox 8"/>
          <p:cNvSpPr txBox="1"/>
          <p:nvPr/>
        </p:nvSpPr>
        <p:spPr>
          <a:xfrm>
            <a:off x="4891088" y="2959100"/>
            <a:ext cx="914400" cy="914400"/>
          </a:xfrm>
          <a:prstGeom prst="rect">
            <a:avLst/>
          </a:prstGeom>
        </p:spPr>
        <p:txBody>
          <a:bodyPr vert="horz" wrap="none" lIns="91440" tIns="45720" rIns="91440" bIns="45720" rtlCol="0">
            <a:noAutofit/>
          </a:bodyPr>
          <a:lstStyle/>
          <a:p>
            <a:pPr marL="166688" indent="-166688">
              <a:buClr>
                <a:schemeClr val="tx2"/>
              </a:buClr>
              <a:buFont typeface="Arial" panose="020B0604020202020204" pitchFamily="34" charset="0"/>
              <a:buChar char="•"/>
            </a:pPr>
            <a:endParaRPr lang="en-US" sz="2400" dirty="0" err="1">
              <a:solidFill>
                <a:schemeClr val="tx1">
                  <a:lumMod val="75000"/>
                  <a:lumOff val="25000"/>
                </a:schemeClr>
              </a:solidFill>
              <a:latin typeface="+mj-lt"/>
            </a:endParaRPr>
          </a:p>
        </p:txBody>
      </p:sp>
      <p:pic>
        <p:nvPicPr>
          <p:cNvPr id="2" name="Picture Placeholder 1"/>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350407" y="2803713"/>
            <a:ext cx="2100448" cy="1169988"/>
          </a:xfrm>
        </p:spPr>
      </p:pic>
      <p:pic>
        <p:nvPicPr>
          <p:cNvPr id="31" name="Picture 30" descr="sf1_platform_logo_rgb_KO_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033" y="3240688"/>
            <a:ext cx="1437221" cy="300605"/>
          </a:xfrm>
          <a:prstGeom prst="rect">
            <a:avLst/>
          </a:prstGeom>
        </p:spPr>
      </p:pic>
      <p:cxnSp>
        <p:nvCxnSpPr>
          <p:cNvPr id="39" name="Straight Connector 38"/>
          <p:cNvCxnSpPr/>
          <p:nvPr/>
        </p:nvCxnSpPr>
        <p:spPr>
          <a:xfrm>
            <a:off x="5487986" y="4726547"/>
            <a:ext cx="0" cy="187200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5"/>
          <p:cNvSpPr>
            <a:spLocks noGrp="1"/>
          </p:cNvSpPr>
          <p:nvPr>
            <p:ph type="body" sz="quarter" idx="20"/>
          </p:nvPr>
        </p:nvSpPr>
        <p:spPr>
          <a:xfrm>
            <a:off x="376166" y="4719145"/>
            <a:ext cx="4961007" cy="1879402"/>
          </a:xfrm>
        </p:spPr>
        <p:txBody>
          <a:bodyPr/>
          <a:lstStyle/>
          <a:p>
            <a:pPr marL="0" lvl="1" indent="0">
              <a:spcBef>
                <a:spcPct val="20000"/>
              </a:spcBef>
              <a:buNone/>
            </a:pPr>
            <a:r>
              <a:rPr lang="en-US" altLang="en-US" sz="1200" dirty="0">
                <a:solidFill>
                  <a:srgbClr val="4D483C"/>
                </a:solidFill>
                <a:ea typeface="MS PGothic" charset="-128"/>
              </a:rPr>
              <a:t>THAI Airways engaged Beryl8 for their new CRM solution initiative to better serve the passengers across various touch points through out their journeys. The solution is realized with the implementation of Service Cloud and Force.com along with custom mobile applications for cabin crew and aircraft maintenance crew for customer service and customer feedback. This initiative focuses on integrating and building a single customer profile as well as other supplementary information from various data sources to support effective incident handling connected across all touch points ensuring  that the passenger experience is seamless throughout the journey with THAI Airways.  </a:t>
            </a:r>
          </a:p>
        </p:txBody>
      </p:sp>
      <p:sp>
        <p:nvSpPr>
          <p:cNvPr id="42" name="Text Placeholder 25"/>
          <p:cNvSpPr txBox="1">
            <a:spLocks/>
          </p:cNvSpPr>
          <p:nvPr/>
        </p:nvSpPr>
        <p:spPr>
          <a:xfrm>
            <a:off x="5638801" y="4737545"/>
            <a:ext cx="6396162" cy="1472738"/>
          </a:xfrm>
          <a:prstGeom prst="rect">
            <a:avLst/>
          </a:prstGeom>
          <a:extLst/>
        </p:spPr>
        <p:txBody>
          <a:bodyPr vert="horz" lIns="0" tIns="0" rIns="0" bIns="0" rtlCol="0">
            <a:noAutofit/>
          </a:bodyPr>
          <a:lstStyle>
            <a:lvl1pPr marL="0" indent="0" algn="l" defTabSz="914400" rtl="0" eaLnBrk="1" latinLnBrk="0" hangingPunct="1">
              <a:lnSpc>
                <a:spcPct val="100000"/>
              </a:lnSpc>
              <a:spcBef>
                <a:spcPts val="800"/>
              </a:spcBef>
              <a:spcAft>
                <a:spcPts val="600"/>
              </a:spcAft>
              <a:buClr>
                <a:schemeClr val="bg1">
                  <a:lumMod val="50000"/>
                </a:schemeClr>
              </a:buClr>
              <a:buSzPct val="100000"/>
              <a:buFont typeface="Arial" panose="020B0604020202020204" pitchFamily="34" charset="0"/>
              <a:buNone/>
              <a:defRPr lang="en-US" sz="2000" kern="1200" spc="-20" baseline="0" dirty="0" smtClean="0">
                <a:solidFill>
                  <a:srgbClr val="7C868D"/>
                </a:solidFill>
                <a:latin typeface="Salesforce Sans"/>
                <a:ea typeface="+mn-ea"/>
                <a:cs typeface="+mn-cs"/>
              </a:defRPr>
            </a:lvl1pPr>
            <a:lvl2pPr marL="230188" indent="-2222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2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2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400" kern="1200" spc="-2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4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a:spcBef>
                <a:spcPct val="20000"/>
              </a:spcBef>
              <a:spcAft>
                <a:spcPts val="0"/>
              </a:spcAft>
              <a:buFont typeface="Arial" charset="0"/>
              <a:buChar char="•"/>
            </a:pPr>
            <a:r>
              <a:rPr lang="en-US" altLang="en-US" sz="1200" dirty="0">
                <a:solidFill>
                  <a:srgbClr val="4D483C"/>
                </a:solidFill>
                <a:latin typeface="+mj-lt"/>
                <a:ea typeface="MS PGothic" charset="-128"/>
              </a:rPr>
              <a:t>360 degrees customer profile and integrated view of customer interactions capabilities</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Case management with SLA tracking and escalation rules</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Knowledge base capabilities</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Custom mobile application for In-Flight service operations</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Custom mobile application for aircraft maintenance</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Business analytics through Report and Dashboard capabilities</a:t>
            </a:r>
          </a:p>
          <a:p>
            <a:pPr marL="0" lvl="1">
              <a:spcBef>
                <a:spcPct val="20000"/>
              </a:spcBef>
              <a:spcAft>
                <a:spcPts val="0"/>
              </a:spcAft>
              <a:buFont typeface="Arial" charset="0"/>
              <a:buChar char="•"/>
            </a:pPr>
            <a:r>
              <a:rPr lang="en-US" altLang="en-US" sz="1200" dirty="0">
                <a:solidFill>
                  <a:srgbClr val="4D483C"/>
                </a:solidFill>
                <a:latin typeface="+mj-lt"/>
                <a:ea typeface="MS PGothic" charset="-128"/>
              </a:rPr>
              <a:t>Collaboration through Chatter</a:t>
            </a:r>
          </a:p>
        </p:txBody>
      </p:sp>
      <p:sp>
        <p:nvSpPr>
          <p:cNvPr id="43" name="Title 4"/>
          <p:cNvSpPr>
            <a:spLocks noGrp="1"/>
          </p:cNvSpPr>
          <p:nvPr>
            <p:ph type="title"/>
          </p:nvPr>
        </p:nvSpPr>
        <p:spPr>
          <a:xfrm>
            <a:off x="347977" y="3700981"/>
            <a:ext cx="11842436" cy="854253"/>
          </a:xfrm>
        </p:spPr>
        <p:txBody>
          <a:bodyPr/>
          <a:lstStyle/>
          <a:p>
            <a:r>
              <a:rPr lang="en-US" b="1" dirty="0">
                <a:latin typeface="+mj-lt"/>
              </a:rPr>
              <a:t>THAI Airways </a:t>
            </a:r>
            <a:r>
              <a:rPr lang="en-US" dirty="0">
                <a:latin typeface="+mj-lt"/>
              </a:rPr>
              <a:t>Improves Passenger Journey at every Touch Point </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85573" y="6142723"/>
            <a:ext cx="684500" cy="540245"/>
          </a:xfrm>
          <a:prstGeom prst="rect">
            <a:avLst/>
          </a:prstGeom>
        </p:spPr>
      </p:pic>
      <p:pic>
        <p:nvPicPr>
          <p:cNvPr id="1026" name="Picture 2" descr="http://1slnnq4ec8wn3bwbai4022ij.wpengine.netdna-cdn.com/wp-content/uploads/2015/03/logo-with-THAI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845" y="3064741"/>
            <a:ext cx="1782347" cy="6566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8772" y="3205174"/>
            <a:ext cx="1626295" cy="457200"/>
          </a:xfrm>
          <a:prstGeom prst="rect">
            <a:avLst/>
          </a:prstGeom>
        </p:spPr>
      </p:pic>
    </p:spTree>
    <p:extLst>
      <p:ext uri="{BB962C8B-B14F-4D97-AF65-F5344CB8AC3E}">
        <p14:creationId xmlns:p14="http://schemas.microsoft.com/office/powerpoint/2010/main" val="23176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9611" y="653257"/>
            <a:ext cx="10853765" cy="404813"/>
          </a:xfrm>
        </p:spPr>
        <p:txBody>
          <a:bodyPr>
            <a:noAutofit/>
          </a:bodyPr>
          <a:lstStyle/>
          <a:p>
            <a:r>
              <a:rPr lang="en-US" sz="2800" dirty="0"/>
              <a:t>ANANTARA VACATION CLUB</a:t>
            </a:r>
          </a:p>
        </p:txBody>
      </p:sp>
      <p:grpSp>
        <p:nvGrpSpPr>
          <p:cNvPr id="43" name="Group 42"/>
          <p:cNvGrpSpPr>
            <a:grpSpLocks noChangeAspect="1"/>
          </p:cNvGrpSpPr>
          <p:nvPr/>
        </p:nvGrpSpPr>
        <p:grpSpPr>
          <a:xfrm>
            <a:off x="6183972" y="1032829"/>
            <a:ext cx="2250000" cy="2250000"/>
            <a:chOff x="7617497" y="862956"/>
            <a:chExt cx="1660797" cy="1660797"/>
          </a:xfrm>
        </p:grpSpPr>
        <p:grpSp>
          <p:nvGrpSpPr>
            <p:cNvPr id="31" name="Group 30"/>
            <p:cNvGrpSpPr/>
            <p:nvPr/>
          </p:nvGrpSpPr>
          <p:grpSpPr>
            <a:xfrm>
              <a:off x="7617497" y="862956"/>
              <a:ext cx="1660797" cy="1660797"/>
              <a:chOff x="1673927" y="3393616"/>
              <a:chExt cx="2220926" cy="2220926"/>
            </a:xfrm>
          </p:grpSpPr>
          <p:sp>
            <p:nvSpPr>
              <p:cNvPr id="32" name="Oval 31"/>
              <p:cNvSpPr/>
              <p:nvPr/>
            </p:nvSpPr>
            <p:spPr>
              <a:xfrm>
                <a:off x="1673927" y="3393616"/>
                <a:ext cx="2220926" cy="2220926"/>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33" name="TextBox 32"/>
              <p:cNvSpPr txBox="1"/>
              <p:nvPr/>
            </p:nvSpPr>
            <p:spPr>
              <a:xfrm>
                <a:off x="2002571" y="5034169"/>
                <a:ext cx="1528088" cy="294744"/>
              </a:xfrm>
              <a:prstGeom prst="rect">
                <a:avLst/>
              </a:prstGeom>
              <a:noFill/>
            </p:spPr>
            <p:txBody>
              <a:bodyPr wrap="square" rtlCol="0">
                <a:spAutoFit/>
              </a:bodyPr>
              <a:lstStyle/>
              <a:p>
                <a:pPr algn="ctr"/>
                <a:r>
                  <a:rPr lang="en-US" sz="1400" dirty="0">
                    <a:solidFill>
                      <a:srgbClr val="515859"/>
                    </a:solidFill>
                    <a:latin typeface="Calibri Light" panose="020F0302020204030204"/>
                  </a:rPr>
                  <a:t>Points based</a:t>
                </a:r>
              </a:p>
            </p:txBody>
          </p:sp>
        </p:gr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9988" y="1497941"/>
              <a:ext cx="527508" cy="527508"/>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7571" y="1126464"/>
              <a:ext cx="527508" cy="527508"/>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7895" y="1433637"/>
              <a:ext cx="527508" cy="527508"/>
            </a:xfrm>
            <a:prstGeom prst="rect">
              <a:avLst/>
            </a:prstGeom>
          </p:spPr>
        </p:pic>
      </p:grpSp>
      <p:grpSp>
        <p:nvGrpSpPr>
          <p:cNvPr id="10" name="Group 9"/>
          <p:cNvGrpSpPr/>
          <p:nvPr/>
        </p:nvGrpSpPr>
        <p:grpSpPr>
          <a:xfrm>
            <a:off x="9334091" y="1032829"/>
            <a:ext cx="2250000" cy="2250000"/>
            <a:chOff x="814900" y="1377367"/>
            <a:chExt cx="2250000" cy="2250000"/>
          </a:xfrm>
        </p:grpSpPr>
        <p:sp>
          <p:nvSpPr>
            <p:cNvPr id="20" name="Oval 19"/>
            <p:cNvSpPr/>
            <p:nvPr/>
          </p:nvSpPr>
          <p:spPr>
            <a:xfrm>
              <a:off x="814900" y="1377367"/>
              <a:ext cx="2250000" cy="2250000"/>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515859"/>
                </a:solidFill>
              </a:endParaRPr>
            </a:p>
          </p:txBody>
        </p:sp>
        <p:sp>
          <p:nvSpPr>
            <p:cNvPr id="21" name="TextBox 20"/>
            <p:cNvSpPr txBox="1"/>
            <p:nvPr/>
          </p:nvSpPr>
          <p:spPr>
            <a:xfrm>
              <a:off x="1117599" y="2975052"/>
              <a:ext cx="1591733" cy="307777"/>
            </a:xfrm>
            <a:prstGeom prst="rect">
              <a:avLst/>
            </a:prstGeom>
            <a:noFill/>
          </p:spPr>
          <p:txBody>
            <a:bodyPr wrap="square" rtlCol="0">
              <a:spAutoFit/>
            </a:bodyPr>
            <a:lstStyle/>
            <a:p>
              <a:pPr algn="ctr"/>
              <a:r>
                <a:rPr lang="en-US" sz="1400" dirty="0">
                  <a:solidFill>
                    <a:srgbClr val="515859"/>
                  </a:solidFill>
                  <a:latin typeface="Calibri Light" panose="020F0302020204030204"/>
                </a:rPr>
                <a:t>30 Years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870" y="1767130"/>
              <a:ext cx="907103" cy="1068518"/>
            </a:xfrm>
            <a:prstGeom prst="rect">
              <a:avLst/>
            </a:prstGeom>
          </p:spPr>
        </p:pic>
      </p:grpSp>
      <p:grpSp>
        <p:nvGrpSpPr>
          <p:cNvPr id="12" name="Group 11"/>
          <p:cNvGrpSpPr/>
          <p:nvPr/>
        </p:nvGrpSpPr>
        <p:grpSpPr>
          <a:xfrm>
            <a:off x="9339124" y="3608059"/>
            <a:ext cx="2250000" cy="2250000"/>
            <a:chOff x="8937615" y="1242745"/>
            <a:chExt cx="2250000" cy="2250000"/>
          </a:xfrm>
        </p:grpSpPr>
        <p:sp>
          <p:nvSpPr>
            <p:cNvPr id="35" name="Oval 34"/>
            <p:cNvSpPr/>
            <p:nvPr/>
          </p:nvSpPr>
          <p:spPr>
            <a:xfrm>
              <a:off x="8937615" y="1242745"/>
              <a:ext cx="2250000" cy="2250000"/>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36" name="TextBox 35"/>
            <p:cNvSpPr txBox="1"/>
            <p:nvPr/>
          </p:nvSpPr>
          <p:spPr>
            <a:xfrm>
              <a:off x="9413626" y="2787064"/>
              <a:ext cx="1287913" cy="271402"/>
            </a:xfrm>
            <a:prstGeom prst="rect">
              <a:avLst/>
            </a:prstGeom>
            <a:noFill/>
          </p:spPr>
          <p:txBody>
            <a:bodyPr wrap="square" rtlCol="0">
              <a:spAutoFit/>
            </a:bodyPr>
            <a:lstStyle/>
            <a:p>
              <a:pPr algn="ctr"/>
              <a:r>
                <a:rPr lang="en-US" sz="1400" dirty="0">
                  <a:solidFill>
                    <a:srgbClr val="515859"/>
                  </a:solidFill>
                  <a:latin typeface="Calibri Light" panose="020F0302020204030204"/>
                </a:rPr>
                <a:t>Flexibility</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9506" y="1845968"/>
              <a:ext cx="956152" cy="845498"/>
            </a:xfrm>
            <a:prstGeom prst="rect">
              <a:avLst/>
            </a:prstGeom>
          </p:spPr>
        </p:pic>
      </p:grpSp>
      <p:grpSp>
        <p:nvGrpSpPr>
          <p:cNvPr id="6" name="Group 5"/>
          <p:cNvGrpSpPr/>
          <p:nvPr/>
        </p:nvGrpSpPr>
        <p:grpSpPr>
          <a:xfrm>
            <a:off x="6162734" y="3608059"/>
            <a:ext cx="2343794" cy="2383667"/>
            <a:chOff x="2788357" y="3978380"/>
            <a:chExt cx="2190864" cy="2190864"/>
          </a:xfrm>
        </p:grpSpPr>
        <p:grpSp>
          <p:nvGrpSpPr>
            <p:cNvPr id="4" name="Group 3"/>
            <p:cNvGrpSpPr/>
            <p:nvPr/>
          </p:nvGrpSpPr>
          <p:grpSpPr>
            <a:xfrm>
              <a:off x="2788357" y="3978380"/>
              <a:ext cx="2190864" cy="2190864"/>
              <a:chOff x="857957" y="3964762"/>
              <a:chExt cx="2190864" cy="2190864"/>
            </a:xfrm>
          </p:grpSpPr>
          <p:sp>
            <p:nvSpPr>
              <p:cNvPr id="26" name="Oval 25"/>
              <p:cNvSpPr/>
              <p:nvPr/>
            </p:nvSpPr>
            <p:spPr>
              <a:xfrm>
                <a:off x="857957" y="3964762"/>
                <a:ext cx="2190864" cy="2190864"/>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27" name="TextBox 26"/>
              <p:cNvSpPr txBox="1"/>
              <p:nvPr/>
            </p:nvSpPr>
            <p:spPr>
              <a:xfrm>
                <a:off x="887269" y="5297616"/>
                <a:ext cx="2081382" cy="738664"/>
              </a:xfrm>
              <a:prstGeom prst="rect">
                <a:avLst/>
              </a:prstGeom>
              <a:noFill/>
            </p:spPr>
            <p:txBody>
              <a:bodyPr wrap="square" rtlCol="0">
                <a:spAutoFit/>
              </a:bodyPr>
              <a:lstStyle/>
              <a:p>
                <a:pPr algn="ctr"/>
                <a:r>
                  <a:rPr lang="en-US" sz="1400" dirty="0">
                    <a:solidFill>
                      <a:srgbClr val="515859"/>
                    </a:solidFill>
                    <a:latin typeface="Calibri Light" panose="020F0302020204030204"/>
                  </a:rPr>
                  <a:t>Points differ based on </a:t>
                </a:r>
                <a:br>
                  <a:rPr lang="en-US" sz="1400" dirty="0">
                    <a:solidFill>
                      <a:srgbClr val="515859"/>
                    </a:solidFill>
                    <a:latin typeface="Calibri Light" panose="020F0302020204030204"/>
                  </a:rPr>
                </a:br>
                <a:r>
                  <a:rPr lang="en-US" sz="1400" dirty="0">
                    <a:solidFill>
                      <a:srgbClr val="515859"/>
                    </a:solidFill>
                    <a:latin typeface="Calibri Light" panose="020F0302020204030204"/>
                  </a:rPr>
                  <a:t>room type/ season/</a:t>
                </a:r>
              </a:p>
              <a:p>
                <a:pPr algn="ctr"/>
                <a:r>
                  <a:rPr lang="en-US" sz="1400" dirty="0">
                    <a:solidFill>
                      <a:srgbClr val="515859"/>
                    </a:solidFill>
                    <a:latin typeface="Calibri Light" panose="020F0302020204030204"/>
                  </a:rPr>
                  <a:t>location</a:t>
                </a: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1894" y="4208318"/>
              <a:ext cx="1243336" cy="1049482"/>
            </a:xfrm>
            <a:prstGeom prst="rect">
              <a:avLst/>
            </a:prstGeom>
          </p:spPr>
        </p:pic>
      </p:grpSp>
      <p:pic>
        <p:nvPicPr>
          <p:cNvPr id="7" name="Picture 6"/>
          <p:cNvPicPr>
            <a:picLocks noChangeAspect="1"/>
          </p:cNvPicPr>
          <p:nvPr/>
        </p:nvPicPr>
        <p:blipFill>
          <a:blip r:embed="rId6"/>
          <a:stretch>
            <a:fillRect/>
          </a:stretch>
        </p:blipFill>
        <p:spPr>
          <a:xfrm>
            <a:off x="649611" y="1357831"/>
            <a:ext cx="5133328" cy="3849995"/>
          </a:xfrm>
          <a:prstGeom prst="rect">
            <a:avLst/>
          </a:prstGeom>
        </p:spPr>
      </p:pic>
    </p:spTree>
    <p:extLst>
      <p:ext uri="{BB962C8B-B14F-4D97-AF65-F5344CB8AC3E}">
        <p14:creationId xmlns:p14="http://schemas.microsoft.com/office/powerpoint/2010/main" val="112946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191500" y="3409950"/>
            <a:ext cx="4000499" cy="344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911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sp>
        <p:nvSpPr>
          <p:cNvPr id="2" name="Text Placeholder 1"/>
          <p:cNvSpPr>
            <a:spLocks noGrp="1"/>
          </p:cNvSpPr>
          <p:nvPr>
            <p:ph type="body" sz="quarter" idx="10"/>
          </p:nvPr>
        </p:nvSpPr>
        <p:spPr>
          <a:xfrm>
            <a:off x="814901" y="444501"/>
            <a:ext cx="10688475" cy="613570"/>
          </a:xfrm>
        </p:spPr>
        <p:txBody>
          <a:bodyPr>
            <a:noAutofit/>
          </a:bodyPr>
          <a:lstStyle/>
          <a:p>
            <a:r>
              <a:rPr lang="en-US" sz="2400" cap="all" dirty="0"/>
              <a:t>HOW DO CUSTOMERS JOIN THE CLUB?</a:t>
            </a:r>
          </a:p>
        </p:txBody>
      </p:sp>
    </p:spTree>
    <p:extLst>
      <p:ext uri="{BB962C8B-B14F-4D97-AF65-F5344CB8AC3E}">
        <p14:creationId xmlns:p14="http://schemas.microsoft.com/office/powerpoint/2010/main" val="346862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sp>
        <p:nvSpPr>
          <p:cNvPr id="2" name="Text Placeholder 1"/>
          <p:cNvSpPr>
            <a:spLocks noGrp="1"/>
          </p:cNvSpPr>
          <p:nvPr>
            <p:ph type="body" sz="quarter" idx="10"/>
          </p:nvPr>
        </p:nvSpPr>
        <p:spPr>
          <a:xfrm>
            <a:off x="814901" y="276649"/>
            <a:ext cx="10688475" cy="781421"/>
          </a:xfrm>
        </p:spPr>
        <p:txBody>
          <a:bodyPr>
            <a:noAutofit/>
          </a:bodyPr>
          <a:lstStyle/>
          <a:p>
            <a:pPr>
              <a:spcBef>
                <a:spcPct val="0"/>
              </a:spcBef>
            </a:pPr>
            <a:r>
              <a:rPr lang="en-US" sz="2400" cap="all" dirty="0"/>
              <a:t>WHERE DO OUR CUSTOMERS COME FROM?</a:t>
            </a:r>
          </a:p>
        </p:txBody>
      </p:sp>
      <p:sp>
        <p:nvSpPr>
          <p:cNvPr id="23" name="Rectangle 22"/>
          <p:cNvSpPr/>
          <p:nvPr/>
        </p:nvSpPr>
        <p:spPr>
          <a:xfrm>
            <a:off x="8705850" y="4438650"/>
            <a:ext cx="3486150" cy="2361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779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cap="all" dirty="0">
                <a:solidFill>
                  <a:srgbClr val="A69448"/>
                </a:solidFill>
                <a:latin typeface="Arial"/>
                <a:ea typeface="+mn-ea"/>
                <a:cs typeface="Arial"/>
              </a:rPr>
              <a:t>Club Services</a:t>
            </a:r>
          </a:p>
        </p:txBody>
      </p:sp>
      <p:sp>
        <p:nvSpPr>
          <p:cNvPr id="5" name="TextBox 4"/>
          <p:cNvSpPr txBox="1"/>
          <p:nvPr/>
        </p:nvSpPr>
        <p:spPr>
          <a:xfrm>
            <a:off x="838200" y="1893888"/>
            <a:ext cx="47244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Servicing a portfolio of owners valued at more than US$192 million</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Reserving more than 50,000 room nights a year in more than 100 resorts</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Service in more than 7 languages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9168" y="718644"/>
            <a:ext cx="5125452" cy="3416968"/>
          </a:xfrm>
          <a:prstGeom prst="rect">
            <a:avLst/>
          </a:prstGeom>
        </p:spPr>
      </p:pic>
      <p:pic>
        <p:nvPicPr>
          <p:cNvPr id="4" name="Picture 3"/>
          <p:cNvPicPr>
            <a:picLocks noChangeAspect="1"/>
          </p:cNvPicPr>
          <p:nvPr/>
        </p:nvPicPr>
        <p:blipFill>
          <a:blip r:embed="rId3"/>
          <a:stretch>
            <a:fillRect/>
          </a:stretch>
        </p:blipFill>
        <p:spPr>
          <a:xfrm>
            <a:off x="7279105" y="4448433"/>
            <a:ext cx="3539038" cy="1871745"/>
          </a:xfrm>
          <a:prstGeom prst="rect">
            <a:avLst/>
          </a:prstGeom>
        </p:spPr>
      </p:pic>
    </p:spTree>
    <p:extLst>
      <p:ext uri="{BB962C8B-B14F-4D97-AF65-F5344CB8AC3E}">
        <p14:creationId xmlns:p14="http://schemas.microsoft.com/office/powerpoint/2010/main" val="974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cap="all" dirty="0">
                <a:solidFill>
                  <a:srgbClr val="A69448"/>
                </a:solidFill>
                <a:latin typeface="Arial"/>
                <a:ea typeface="+mn-ea"/>
                <a:cs typeface="Arial"/>
              </a:rPr>
              <a:t>How we operated BEFORE Salesforce?</a:t>
            </a:r>
          </a:p>
        </p:txBody>
      </p:sp>
      <p:pic>
        <p:nvPicPr>
          <p:cNvPr id="5" name="Picture 2"/>
          <p:cNvPicPr>
            <a:picLocks noChangeAspect="1" noChangeArrowheads="1"/>
          </p:cNvPicPr>
          <p:nvPr/>
        </p:nvPicPr>
        <p:blipFill>
          <a:blip r:embed="rId2" cstate="print"/>
          <a:srcRect/>
          <a:stretch>
            <a:fillRect/>
          </a:stretch>
        </p:blipFill>
        <p:spPr bwMode="auto">
          <a:xfrm>
            <a:off x="3962400" y="1534278"/>
            <a:ext cx="7162800" cy="4697027"/>
          </a:xfrm>
          <a:prstGeom prst="rect">
            <a:avLst/>
          </a:prstGeom>
          <a:noFill/>
          <a:ln w="9525">
            <a:noFill/>
            <a:miter lim="800000"/>
            <a:headEnd/>
            <a:tailEnd/>
          </a:ln>
        </p:spPr>
      </p:pic>
      <p:pic>
        <p:nvPicPr>
          <p:cNvPr id="6" name="Picture 5" descr="thCAJUUVTX.jpg"/>
          <p:cNvPicPr>
            <a:picLocks noChangeAspect="1"/>
          </p:cNvPicPr>
          <p:nvPr/>
        </p:nvPicPr>
        <p:blipFill>
          <a:blip r:embed="rId3" cstate="print"/>
          <a:stretch>
            <a:fillRect/>
          </a:stretch>
        </p:blipFill>
        <p:spPr>
          <a:xfrm>
            <a:off x="838200" y="2220326"/>
            <a:ext cx="2774282" cy="2311902"/>
          </a:xfrm>
          <a:prstGeom prst="rect">
            <a:avLst/>
          </a:prstGeom>
        </p:spPr>
      </p:pic>
    </p:spTree>
    <p:extLst>
      <p:ext uri="{BB962C8B-B14F-4D97-AF65-F5344CB8AC3E}">
        <p14:creationId xmlns:p14="http://schemas.microsoft.com/office/powerpoint/2010/main" val="344829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cap="all" dirty="0">
                <a:solidFill>
                  <a:srgbClr val="A69448"/>
                </a:solidFill>
                <a:latin typeface="Arial"/>
                <a:ea typeface="+mn-ea"/>
                <a:cs typeface="Arial"/>
              </a:rPr>
              <a:t>How we operated BEFORE Salesforce?</a:t>
            </a:r>
          </a:p>
        </p:txBody>
      </p:sp>
      <p:pic>
        <p:nvPicPr>
          <p:cNvPr id="6" name="Picture 5" descr="thCAJUUVTX.jpg"/>
          <p:cNvPicPr>
            <a:picLocks noChangeAspect="1"/>
          </p:cNvPicPr>
          <p:nvPr/>
        </p:nvPicPr>
        <p:blipFill>
          <a:blip r:embed="rId2" cstate="print"/>
          <a:stretch>
            <a:fillRect/>
          </a:stretch>
        </p:blipFill>
        <p:spPr>
          <a:xfrm>
            <a:off x="838200" y="2220326"/>
            <a:ext cx="2774282" cy="2311902"/>
          </a:xfrm>
          <a:prstGeom prst="rect">
            <a:avLst/>
          </a:prstGeom>
        </p:spPr>
      </p:pic>
      <p:pic>
        <p:nvPicPr>
          <p:cNvPr id="3" name="Picture 2"/>
          <p:cNvPicPr>
            <a:picLocks noChangeAspect="1"/>
          </p:cNvPicPr>
          <p:nvPr/>
        </p:nvPicPr>
        <p:blipFill>
          <a:blip r:embed="rId3"/>
          <a:stretch>
            <a:fillRect/>
          </a:stretch>
        </p:blipFill>
        <p:spPr>
          <a:xfrm>
            <a:off x="5522244" y="2220326"/>
            <a:ext cx="4829175" cy="2114550"/>
          </a:xfrm>
          <a:prstGeom prst="rect">
            <a:avLst/>
          </a:prstGeom>
        </p:spPr>
      </p:pic>
    </p:spTree>
    <p:extLst>
      <p:ext uri="{BB962C8B-B14F-4D97-AF65-F5344CB8AC3E}">
        <p14:creationId xmlns:p14="http://schemas.microsoft.com/office/powerpoint/2010/main" val="373157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901</Words>
  <Application>Microsoft Office PowerPoint</Application>
  <PresentationFormat>Widescreen</PresentationFormat>
  <Paragraphs>149</Paragraphs>
  <Slides>35</Slides>
  <Notes>10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35</vt:i4>
      </vt:variant>
    </vt:vector>
  </HeadingPairs>
  <TitlesOfParts>
    <vt:vector size="50" baseType="lpstr">
      <vt:lpstr>Apple Braille</vt:lpstr>
      <vt:lpstr>Arial</vt:lpstr>
      <vt:lpstr>Arial Narrow</vt:lpstr>
      <vt:lpstr>Calibri</vt:lpstr>
      <vt:lpstr>Calibri Light</vt:lpstr>
      <vt:lpstr>MS PGothic</vt:lpstr>
      <vt:lpstr>MS PGothic</vt:lpstr>
      <vt:lpstr>Roboto Light</vt:lpstr>
      <vt:lpstr>Salesforce Sans</vt:lpstr>
      <vt:lpstr>VAG Rounded Std Light</vt:lpstr>
      <vt:lpstr>Wingdings</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Club Services</vt:lpstr>
      <vt:lpstr>How we operated BEFORE Salesforce?</vt:lpstr>
      <vt:lpstr>How we operated BEFORE Salesforce?</vt:lpstr>
      <vt:lpstr>Introduction of salesforce  in  July 2014</vt:lpstr>
      <vt:lpstr>CASE Management</vt:lpstr>
      <vt:lpstr>cASE FEED</vt:lpstr>
      <vt:lpstr>Email templates</vt:lpstr>
      <vt:lpstr>Quick escalation of cases</vt:lpstr>
      <vt:lpstr>Manager alerts</vt:lpstr>
      <vt:lpstr>Easy searching</vt:lpstr>
      <vt:lpstr>Proactive Service</vt:lpstr>
      <vt:lpstr>Chatter</vt:lpstr>
      <vt:lpstr>New Channels</vt:lpstr>
      <vt:lpstr>Live Chat</vt:lpstr>
      <vt:lpstr>Live Chat on www.anantaravacationclub.com </vt:lpstr>
      <vt:lpstr>Live Chat on iVacation mobile app</vt:lpstr>
      <vt:lpstr>Downloads of iVacation Mobile App on the Apple Store</vt:lpstr>
      <vt:lpstr>Live Chats Opened by month</vt:lpstr>
      <vt:lpstr>Customer feedback</vt:lpstr>
      <vt:lpstr>Call back requests online </vt:lpstr>
      <vt:lpstr>DASHBOARDS</vt:lpstr>
      <vt:lpstr>DASHBOARDS</vt:lpstr>
      <vt:lpstr>DASHBOARDS ON THE GO</vt:lpstr>
      <vt:lpstr>Reports</vt:lpstr>
      <vt:lpstr>Success &amp; Growth</vt:lpstr>
      <vt:lpstr>Additional Use Cases</vt:lpstr>
      <vt:lpstr>Smartfren Delivers Better and Faster Social Customer Service</vt:lpstr>
      <vt:lpstr>The Pizza Company Starts with Live Agent and Web to Case</vt:lpstr>
      <vt:lpstr>THAI Airways Improves Passenger Journey at every Touch Point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Brynn Oosthuis</dc:creator>
  <cp:lastModifiedBy>sean wolfman</cp:lastModifiedBy>
  <cp:revision>235</cp:revision>
  <cp:lastPrinted>2016-06-01T03:39:21Z</cp:lastPrinted>
  <dcterms:created xsi:type="dcterms:W3CDTF">2013-07-15T20:26:40Z</dcterms:created>
  <dcterms:modified xsi:type="dcterms:W3CDTF">2017-07-20T10:18:57Z</dcterms:modified>
</cp:coreProperties>
</file>